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7"/>
  </p:notesMasterIdLst>
  <p:handoutMasterIdLst>
    <p:handoutMasterId r:id="rId18"/>
  </p:handoutMasterIdLst>
  <p:sldIdLst>
    <p:sldId id="303" r:id="rId2"/>
    <p:sldId id="292" r:id="rId3"/>
    <p:sldId id="296" r:id="rId4"/>
    <p:sldId id="309" r:id="rId5"/>
    <p:sldId id="305" r:id="rId6"/>
    <p:sldId id="307" r:id="rId7"/>
    <p:sldId id="312" r:id="rId8"/>
    <p:sldId id="308" r:id="rId9"/>
    <p:sldId id="310" r:id="rId10"/>
    <p:sldId id="317" r:id="rId11"/>
    <p:sldId id="313" r:id="rId12"/>
    <p:sldId id="314" r:id="rId13"/>
    <p:sldId id="318" r:id="rId14"/>
    <p:sldId id="315" r:id="rId15"/>
    <p:sldId id="316" r:id="rId16"/>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7"/>
    <p:restoredTop sz="74634" autoAdjust="0"/>
  </p:normalViewPr>
  <p:slideViewPr>
    <p:cSldViewPr snapToGrid="0" snapToObjects="1">
      <p:cViewPr>
        <p:scale>
          <a:sx n="78" d="100"/>
          <a:sy n="78" d="100"/>
        </p:scale>
        <p:origin x="2288" y="560"/>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handoutMaster" Target="handoutMasters/handout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11/26/18</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png>
</file>

<file path=ppt/media/image12.tiff>
</file>

<file path=ppt/media/image13.png>
</file>

<file path=ppt/media/image14.png>
</file>

<file path=ppt/media/image15.PNG>
</file>

<file path=ppt/media/image16.tiff>
</file>

<file path=ppt/media/image17.tiff>
</file>

<file path=ppt/media/image18.png>
</file>

<file path=ppt/media/image19.png>
</file>

<file path=ppt/media/image2.png>
</file>

<file path=ppt/media/image3.jpg>
</file>

<file path=ppt/media/image4.jpg>
</file>

<file path=ppt/media/image5.png>
</file>

<file path=ppt/media/image6.jp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11/26/18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Iterative network propagation method </a:t>
            </a:r>
            <a:r>
              <a:rPr lang="en-US" dirty="0"/>
              <a:t>for</a:t>
            </a:r>
            <a:r>
              <a:rPr lang="en-US" baseline="0" dirty="0"/>
              <a:t> predicting causal genes and protein complexes that are involved in a disease of interest</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Considers the network signal in a global manner and going beyond single genes to the modules that are affected in a given disease </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Q: A query disease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d1–d5: Phenotypic similarity with other diseases</a:t>
            </a:r>
            <a:r>
              <a:rPr lang="en-US" sz="1600" kern="1200" baseline="0" dirty="0">
                <a:solidFill>
                  <a:schemeClr val="tx1"/>
                </a:solidFill>
                <a:effectLst/>
                <a:latin typeface="Arial" charset="0"/>
                <a:ea typeface="+mn-ea"/>
                <a:cs typeface="+mn-cs"/>
              </a:rPr>
              <a:t> (of varying degrees) </a:t>
            </a:r>
            <a:r>
              <a:rPr lang="en-US" sz="1600" kern="1200" dirty="0">
                <a:solidFill>
                  <a:schemeClr val="tx1"/>
                </a:solidFill>
                <a:effectLst/>
                <a:latin typeface="Arial" charset="0"/>
                <a:ea typeface="+mn-ea"/>
                <a:cs typeface="+mn-cs"/>
              </a:rPr>
              <a:t>marked with maroon lines, where thicker lines represent higher similarity</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Dashed blue lines:</a:t>
            </a:r>
            <a:r>
              <a:rPr lang="en-US" sz="1600" kern="1200" baseline="0" dirty="0">
                <a:solidFill>
                  <a:schemeClr val="tx1"/>
                </a:solidFill>
                <a:effectLst/>
                <a:latin typeface="Arial" charset="0"/>
                <a:ea typeface="+mn-ea"/>
                <a:cs typeface="+mn-cs"/>
              </a:rPr>
              <a:t> connects </a:t>
            </a:r>
            <a:r>
              <a:rPr lang="en-US" sz="1600" kern="1200" dirty="0">
                <a:solidFill>
                  <a:schemeClr val="tx1"/>
                </a:solidFill>
                <a:effectLst/>
                <a:latin typeface="Arial" charset="0"/>
                <a:ea typeface="+mn-ea"/>
                <a:cs typeface="+mn-cs"/>
              </a:rPr>
              <a:t>Known causal genes for these similar diseases. This</a:t>
            </a:r>
            <a:r>
              <a:rPr lang="en-US" sz="1600" kern="1200" baseline="0" dirty="0">
                <a:solidFill>
                  <a:schemeClr val="tx1"/>
                </a:solidFill>
                <a:effectLst/>
                <a:latin typeface="Arial" charset="0"/>
                <a:ea typeface="+mn-ea"/>
                <a:cs typeface="+mn-cs"/>
              </a:rPr>
              <a:t> is </a:t>
            </a:r>
            <a:r>
              <a:rPr lang="en-US" sz="1600" kern="1200" dirty="0">
                <a:solidFill>
                  <a:schemeClr val="tx1"/>
                </a:solidFill>
                <a:effectLst/>
                <a:latin typeface="Arial" charset="0"/>
                <a:ea typeface="+mn-ea"/>
                <a:cs typeface="+mn-cs"/>
              </a:rPr>
              <a:t>used as the prior information</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p1–p11:</a:t>
            </a:r>
            <a:r>
              <a:rPr lang="en-US" sz="1600" kern="1200" baseline="0" dirty="0" smtClean="0">
                <a:solidFill>
                  <a:schemeClr val="tx1"/>
                </a:solidFill>
                <a:effectLst/>
                <a:latin typeface="Arial" charset="0"/>
                <a:ea typeface="+mn-ea"/>
                <a:cs typeface="+mn-cs"/>
              </a:rPr>
              <a:t>denotes the </a:t>
            </a:r>
            <a:r>
              <a:rPr lang="en-US" sz="1600" kern="1200" dirty="0" smtClean="0">
                <a:solidFill>
                  <a:schemeClr val="tx1"/>
                </a:solidFill>
                <a:effectLst/>
                <a:latin typeface="Arial" charset="0"/>
                <a:ea typeface="+mn-ea"/>
                <a:cs typeface="+mn-cs"/>
              </a:rPr>
              <a:t>protein-protein </a:t>
            </a:r>
            <a:r>
              <a:rPr lang="en-US" sz="1600" kern="1200" dirty="0">
                <a:solidFill>
                  <a:schemeClr val="tx1"/>
                </a:solidFill>
                <a:effectLst/>
                <a:latin typeface="Arial" charset="0"/>
                <a:ea typeface="+mn-ea"/>
                <a:cs typeface="+mn-cs"/>
              </a:rPr>
              <a:t>interaction network, where interactions are marked with black lines and thicker lines denote edges with higher </a:t>
            </a:r>
            <a:r>
              <a:rPr lang="en-US" sz="1600" kern="1200" dirty="0" smtClean="0">
                <a:solidFill>
                  <a:schemeClr val="tx1"/>
                </a:solidFill>
                <a:effectLst/>
                <a:latin typeface="Arial" charset="0"/>
                <a:ea typeface="+mn-ea"/>
                <a:cs typeface="+mn-cs"/>
              </a:rPr>
              <a:t>confidence. This network is </a:t>
            </a:r>
            <a:r>
              <a:rPr lang="en-US" sz="1600" kern="1200" dirty="0" err="1" smtClean="0">
                <a:solidFill>
                  <a:schemeClr val="tx1"/>
                </a:solidFill>
                <a:effectLst/>
                <a:latin typeface="Arial" charset="0"/>
                <a:ea typeface="+mn-ea"/>
                <a:cs typeface="+mn-cs"/>
              </a:rPr>
              <a:t>characterised</a:t>
            </a:r>
            <a:r>
              <a:rPr lang="en-US" sz="1600" kern="1200" dirty="0" smtClean="0">
                <a:solidFill>
                  <a:schemeClr val="tx1"/>
                </a:solidFill>
                <a:effectLst/>
                <a:latin typeface="Arial" charset="0"/>
                <a:ea typeface="+mn-ea"/>
                <a:cs typeface="+mn-cs"/>
              </a:rPr>
              <a:t> by the set of proteins (V), the</a:t>
            </a:r>
            <a:r>
              <a:rPr lang="en-US" sz="1600" kern="1200" baseline="0" dirty="0" smtClean="0">
                <a:solidFill>
                  <a:schemeClr val="tx1"/>
                </a:solidFill>
                <a:effectLst/>
                <a:latin typeface="Arial" charset="0"/>
                <a:ea typeface="+mn-ea"/>
                <a:cs typeface="+mn-cs"/>
              </a:rPr>
              <a:t> set of interactions </a:t>
            </a:r>
            <a:r>
              <a:rPr lang="pt-BR" sz="1600" kern="1200" baseline="0" dirty="0" smtClean="0">
                <a:solidFill>
                  <a:schemeClr val="tx1"/>
                </a:solidFill>
                <a:effectLst/>
                <a:latin typeface="Arial" charset="0"/>
                <a:ea typeface="+mn-ea"/>
                <a:cs typeface="+mn-cs"/>
              </a:rPr>
              <a:t>(E) </a:t>
            </a:r>
            <a:r>
              <a:rPr lang="pt-BR" sz="1600" kern="1200" baseline="0" dirty="0" err="1" smtClean="0">
                <a:solidFill>
                  <a:schemeClr val="tx1"/>
                </a:solidFill>
                <a:effectLst/>
                <a:latin typeface="Arial" charset="0"/>
                <a:ea typeface="+mn-ea"/>
                <a:cs typeface="+mn-cs"/>
              </a:rPr>
              <a:t>and</a:t>
            </a:r>
            <a:r>
              <a:rPr lang="pt-BR" sz="1600" kern="1200" baseline="0" dirty="0" smtClean="0">
                <a:solidFill>
                  <a:schemeClr val="tx1"/>
                </a:solidFill>
                <a:effectLst/>
                <a:latin typeface="Arial" charset="0"/>
                <a:ea typeface="+mn-ea"/>
                <a:cs typeface="+mn-cs"/>
              </a:rPr>
              <a:t> a </a:t>
            </a:r>
            <a:r>
              <a:rPr lang="pt-BR" sz="1600" kern="1200" baseline="0" dirty="0" err="1" smtClean="0">
                <a:solidFill>
                  <a:schemeClr val="tx1"/>
                </a:solidFill>
                <a:effectLst/>
                <a:latin typeface="Arial" charset="0"/>
                <a:ea typeface="+mn-ea"/>
                <a:cs typeface="+mn-cs"/>
              </a:rPr>
              <a:t>weight</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function</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w</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denoting</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the</a:t>
            </a:r>
            <a:r>
              <a:rPr lang="pt-BR" sz="1600" kern="1200" baseline="0" dirty="0" smtClean="0">
                <a:solidFill>
                  <a:schemeClr val="tx1"/>
                </a:solidFill>
                <a:effectLst/>
                <a:latin typeface="Arial" charset="0"/>
                <a:ea typeface="+mn-ea"/>
                <a:cs typeface="+mn-cs"/>
              </a:rPr>
              <a:t> reliability </a:t>
            </a:r>
            <a:r>
              <a:rPr lang="pt-BR" sz="1600" kern="1200" baseline="0" dirty="0" err="1" smtClean="0">
                <a:solidFill>
                  <a:schemeClr val="tx1"/>
                </a:solidFill>
                <a:effectLst/>
                <a:latin typeface="Arial" charset="0"/>
                <a:ea typeface="+mn-ea"/>
                <a:cs typeface="+mn-cs"/>
              </a:rPr>
              <a:t>of</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each</a:t>
            </a:r>
            <a:r>
              <a:rPr lang="pt-BR" sz="1600" kern="1200" baseline="0" dirty="0" smtClean="0">
                <a:solidFill>
                  <a:schemeClr val="tx1"/>
                </a:solidFill>
                <a:effectLst/>
                <a:latin typeface="Arial" charset="0"/>
                <a:ea typeface="+mn-ea"/>
                <a:cs typeface="+mn-cs"/>
              </a:rPr>
              <a:t> </a:t>
            </a:r>
            <a:r>
              <a:rPr lang="pt-BR" sz="1600" kern="1200" baseline="0" dirty="0" err="1" smtClean="0">
                <a:solidFill>
                  <a:schemeClr val="tx1"/>
                </a:solidFill>
                <a:effectLst/>
                <a:latin typeface="Arial" charset="0"/>
                <a:ea typeface="+mn-ea"/>
                <a:cs typeface="+mn-cs"/>
              </a:rPr>
              <a:t>interaction</a:t>
            </a:r>
            <a:r>
              <a:rPr lang="pt-BR" sz="1600" kern="1200" baseline="0" dirty="0" smtClean="0">
                <a:solidFill>
                  <a:schemeClr val="tx1"/>
                </a:solidFill>
                <a:effectLst/>
                <a:latin typeface="Arial" charset="0"/>
                <a:ea typeface="+mn-ea"/>
                <a:cs typeface="+mn-cs"/>
              </a:rPr>
              <a:t> </a:t>
            </a: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It does the following:</a:t>
            </a:r>
            <a:endParaRPr lang="en-US" dirty="0"/>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It</a:t>
            </a:r>
            <a:r>
              <a:rPr lang="en-US" sz="1600" kern="1200" baseline="0" dirty="0">
                <a:solidFill>
                  <a:schemeClr val="tx1"/>
                </a:solidFill>
                <a:effectLst/>
                <a:latin typeface="Arial" charset="0"/>
                <a:ea typeface="+mn-ea"/>
                <a:cs typeface="+mn-cs"/>
              </a:rPr>
              <a:t> u</a:t>
            </a:r>
            <a:r>
              <a:rPr lang="en-US" sz="1600" kern="1200" dirty="0">
                <a:solidFill>
                  <a:schemeClr val="tx1"/>
                </a:solidFill>
                <a:effectLst/>
                <a:latin typeface="Arial" charset="0"/>
                <a:ea typeface="+mn-ea"/>
                <a:cs typeface="+mn-cs"/>
              </a:rPr>
              <a:t>ses an iterative network propagation method</a:t>
            </a:r>
            <a:r>
              <a:rPr lang="en-US" sz="1600" kern="1200" baseline="0" dirty="0">
                <a:solidFill>
                  <a:schemeClr val="tx1"/>
                </a:solidFill>
                <a:effectLst/>
                <a:latin typeface="Arial" charset="0"/>
                <a:ea typeface="+mn-ea"/>
                <a:cs typeface="+mn-cs"/>
              </a:rPr>
              <a:t> </a:t>
            </a:r>
            <a:r>
              <a:rPr lang="en-US" sz="1600" kern="1200" dirty="0">
                <a:solidFill>
                  <a:schemeClr val="tx1"/>
                </a:solidFill>
                <a:effectLst/>
                <a:latin typeface="Arial" charset="0"/>
                <a:ea typeface="+mn-ea"/>
                <a:cs typeface="+mn-cs"/>
              </a:rPr>
              <a:t>to infer a strength-of-association scoring function that is smooth over the network.</a:t>
            </a:r>
            <a:r>
              <a:rPr lang="en-US" sz="1600" kern="1200" baseline="0" dirty="0">
                <a:solidFill>
                  <a:schemeClr val="tx1"/>
                </a:solidFill>
                <a:effectLst/>
                <a:latin typeface="Arial" charset="0"/>
                <a:ea typeface="+mn-ea"/>
                <a:cs typeface="+mn-cs"/>
              </a:rPr>
              <a:t> ”Smooth” means that the</a:t>
            </a:r>
            <a:r>
              <a:rPr lang="en-US" sz="1600" kern="1200" dirty="0">
                <a:solidFill>
                  <a:schemeClr val="tx1"/>
                </a:solidFill>
                <a:effectLst/>
                <a:latin typeface="Arial" charset="0"/>
                <a:ea typeface="+mn-ea"/>
                <a:cs typeface="+mn-cs"/>
              </a:rPr>
              <a:t> adjacent nodes are assigned similar values</a:t>
            </a:r>
            <a:r>
              <a:rPr lang="en-US" sz="1600" kern="1200" baseline="0" dirty="0">
                <a:solidFill>
                  <a:schemeClr val="tx1"/>
                </a:solidFill>
                <a:effectLst/>
                <a:latin typeface="Arial" charset="0"/>
                <a:ea typeface="+mn-ea"/>
                <a:cs typeface="+mn-cs"/>
              </a:rPr>
              <a:t> which are more or less the average of the score of the neighbors. Information is pumped from what is known to these nodes.</a:t>
            </a: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At every iteration of the algorithm, each protein pumps flow of information to its neighbors and receives flow from them. Protein colors correspond to the flow they receive in a specific iteration, the darker the color the higher the flow. </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b="1" kern="1200" dirty="0">
                <a:solidFill>
                  <a:schemeClr val="tx1"/>
                </a:solidFill>
                <a:effectLst/>
                <a:latin typeface="Arial" charset="0"/>
                <a:ea typeface="+mn-ea"/>
                <a:cs typeface="+mn-cs"/>
              </a:rPr>
              <a:t>GENE PRIORITIZATION FUNCTION</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b="1" kern="1200" dirty="0">
              <a:solidFill>
                <a:schemeClr val="tx1"/>
              </a:solidFill>
              <a:effectLst/>
              <a:latin typeface="Arial" charset="0"/>
              <a:ea typeface="+mn-ea"/>
              <a:cs typeface="+mn-cs"/>
            </a:endParaRPr>
          </a:p>
          <a:p>
            <a:r>
              <a:rPr lang="en-US" sz="1600" kern="1200" dirty="0" smtClean="0">
                <a:solidFill>
                  <a:schemeClr val="tx1"/>
                </a:solidFill>
                <a:effectLst/>
                <a:latin typeface="Arial" charset="0"/>
                <a:ea typeface="+mn-ea"/>
                <a:cs typeface="+mn-cs"/>
              </a:rPr>
              <a:t>The </a:t>
            </a:r>
            <a:r>
              <a:rPr lang="en-US" sz="1600" kern="1200" dirty="0">
                <a:solidFill>
                  <a:schemeClr val="tx1"/>
                </a:solidFill>
                <a:effectLst/>
                <a:latin typeface="Arial" charset="0"/>
                <a:ea typeface="+mn-ea"/>
                <a:cs typeface="+mn-cs"/>
              </a:rPr>
              <a:t>goal </a:t>
            </a:r>
            <a:r>
              <a:rPr lang="en-US" sz="1600" kern="1200" dirty="0" smtClean="0">
                <a:solidFill>
                  <a:schemeClr val="tx1"/>
                </a:solidFill>
                <a:effectLst/>
                <a:latin typeface="Arial" charset="0"/>
                <a:ea typeface="+mn-ea"/>
                <a:cs typeface="+mn-cs"/>
              </a:rPr>
              <a:t>of the function F(v)</a:t>
            </a:r>
            <a:r>
              <a:rPr lang="en-US" sz="1600" kern="1200" baseline="0" dirty="0" smtClean="0">
                <a:solidFill>
                  <a:schemeClr val="tx1"/>
                </a:solidFill>
                <a:effectLst/>
                <a:latin typeface="Arial" charset="0"/>
                <a:ea typeface="+mn-ea"/>
                <a:cs typeface="+mn-cs"/>
              </a:rPr>
              <a:t> </a:t>
            </a:r>
            <a:r>
              <a:rPr lang="en-US" sz="1600" kern="1200" dirty="0" smtClean="0">
                <a:solidFill>
                  <a:schemeClr val="tx1"/>
                </a:solidFill>
                <a:effectLst/>
                <a:latin typeface="Arial" charset="0"/>
                <a:ea typeface="+mn-ea"/>
                <a:cs typeface="+mn-cs"/>
              </a:rPr>
              <a:t>is </a:t>
            </a:r>
            <a:r>
              <a:rPr lang="en-US" sz="1600" kern="1200" dirty="0">
                <a:solidFill>
                  <a:schemeClr val="tx1"/>
                </a:solidFill>
                <a:effectLst/>
                <a:latin typeface="Arial" charset="0"/>
                <a:ea typeface="+mn-ea"/>
                <a:cs typeface="+mn-cs"/>
              </a:rPr>
              <a:t>to prioritize all the proteins </a:t>
            </a:r>
            <a:r>
              <a:rPr lang="en-US" sz="1600" kern="1200" dirty="0" smtClean="0">
                <a:solidFill>
                  <a:schemeClr val="tx1"/>
                </a:solidFill>
                <a:effectLst/>
                <a:latin typeface="Arial" charset="0"/>
                <a:ea typeface="+mn-ea"/>
                <a:cs typeface="+mn-cs"/>
              </a:rPr>
              <a:t>with </a:t>
            </a:r>
            <a:r>
              <a:rPr lang="en-US" sz="1600" kern="1200" dirty="0">
                <a:solidFill>
                  <a:schemeClr val="tx1"/>
                </a:solidFill>
                <a:effectLst/>
                <a:latin typeface="Arial" charset="0"/>
                <a:ea typeface="+mn-ea"/>
                <a:cs typeface="+mn-cs"/>
              </a:rPr>
              <a:t>respect to q. </a:t>
            </a:r>
            <a:endParaRPr lang="en-US" dirty="0"/>
          </a:p>
          <a:p>
            <a:r>
              <a:rPr lang="en-US" sz="1600" kern="1200" dirty="0">
                <a:solidFill>
                  <a:schemeClr val="tx1"/>
                </a:solidFill>
                <a:effectLst/>
                <a:latin typeface="Arial" charset="0"/>
                <a:ea typeface="+mn-ea"/>
                <a:cs typeface="+mn-cs"/>
              </a:rPr>
              <a:t>N(v)</a:t>
            </a:r>
            <a:r>
              <a:rPr lang="en-US" sz="1600" kern="1200" baseline="0" dirty="0">
                <a:solidFill>
                  <a:schemeClr val="tx1"/>
                </a:solidFill>
                <a:effectLst/>
                <a:latin typeface="Arial" charset="0"/>
                <a:ea typeface="+mn-ea"/>
                <a:cs typeface="+mn-cs"/>
              </a:rPr>
              <a:t> is the </a:t>
            </a:r>
            <a:r>
              <a:rPr lang="en-US" sz="1600" kern="1200" dirty="0">
                <a:solidFill>
                  <a:schemeClr val="tx1"/>
                </a:solidFill>
                <a:effectLst/>
                <a:latin typeface="Arial" charset="0"/>
                <a:ea typeface="+mn-ea"/>
                <a:cs typeface="+mn-cs"/>
              </a:rPr>
              <a:t>direct neighborhood of</a:t>
            </a:r>
            <a:r>
              <a:rPr lang="en-US" sz="1600" kern="1200" baseline="0" dirty="0">
                <a:solidFill>
                  <a:schemeClr val="tx1"/>
                </a:solidFill>
                <a:effectLst/>
                <a:latin typeface="Arial" charset="0"/>
                <a:ea typeface="+mn-ea"/>
                <a:cs typeface="+mn-cs"/>
              </a:rPr>
              <a:t> a particular </a:t>
            </a:r>
            <a:r>
              <a:rPr lang="en-US" sz="1600" kern="1200" baseline="0" dirty="0" smtClean="0">
                <a:solidFill>
                  <a:schemeClr val="tx1"/>
                </a:solidFill>
                <a:effectLst/>
                <a:latin typeface="Arial" charset="0"/>
                <a:ea typeface="+mn-ea"/>
                <a:cs typeface="+mn-cs"/>
              </a:rPr>
              <a:t>protein </a:t>
            </a:r>
            <a:r>
              <a:rPr lang="en-US" sz="1600" kern="1200" baseline="0" dirty="0">
                <a:solidFill>
                  <a:schemeClr val="tx1"/>
                </a:solidFill>
                <a:effectLst/>
                <a:latin typeface="Arial" charset="0"/>
                <a:ea typeface="+mn-ea"/>
                <a:cs typeface="+mn-cs"/>
              </a:rPr>
              <a:t>in the PPI </a:t>
            </a:r>
            <a:r>
              <a:rPr lang="en-US" sz="1600" kern="1200" baseline="0" dirty="0" smtClean="0">
                <a:solidFill>
                  <a:schemeClr val="tx1"/>
                </a:solidFill>
                <a:effectLst/>
                <a:latin typeface="Arial" charset="0"/>
                <a:ea typeface="+mn-ea"/>
                <a:cs typeface="+mn-cs"/>
              </a:rPr>
              <a:t>network</a:t>
            </a:r>
            <a:r>
              <a:rPr lang="en-US" sz="1600" kern="1200" dirty="0" smtClean="0">
                <a:solidFill>
                  <a:schemeClr val="tx1"/>
                </a:solidFill>
                <a:effectLst/>
                <a:latin typeface="Arial" charset="0"/>
                <a:ea typeface="+mn-ea"/>
                <a:cs typeface="+mn-cs"/>
              </a:rPr>
              <a:t>. </a:t>
            </a:r>
          </a:p>
          <a:p>
            <a:r>
              <a:rPr lang="en-US" sz="1600" kern="1200" dirty="0" smtClean="0">
                <a:solidFill>
                  <a:schemeClr val="tx1"/>
                </a:solidFill>
                <a:effectLst/>
                <a:latin typeface="Arial" charset="0"/>
                <a:ea typeface="+mn-ea"/>
                <a:cs typeface="+mn-cs"/>
              </a:rPr>
              <a:t>Y(v</a:t>
            </a:r>
            <a:r>
              <a:rPr lang="en-US" sz="1600" kern="1200" dirty="0">
                <a:solidFill>
                  <a:schemeClr val="tx1"/>
                </a:solidFill>
                <a:effectLst/>
                <a:latin typeface="Arial" charset="0"/>
                <a:ea typeface="+mn-ea"/>
                <a:cs typeface="+mn-cs"/>
              </a:rPr>
              <a:t>)</a:t>
            </a:r>
            <a:r>
              <a:rPr lang="en-US" sz="1600" kern="1200" baseline="0" dirty="0">
                <a:solidFill>
                  <a:schemeClr val="tx1"/>
                </a:solidFill>
                <a:effectLst/>
                <a:latin typeface="Arial" charset="0"/>
                <a:ea typeface="+mn-ea"/>
                <a:cs typeface="+mn-cs"/>
              </a:rPr>
              <a:t> </a:t>
            </a:r>
            <a:r>
              <a:rPr lang="en-US" sz="1600" kern="1200" dirty="0">
                <a:solidFill>
                  <a:schemeClr val="tx1"/>
                </a:solidFill>
                <a:effectLst/>
                <a:latin typeface="Arial" charset="0"/>
                <a:ea typeface="+mn-ea"/>
                <a:cs typeface="+mn-cs"/>
              </a:rPr>
              <a:t>represents a prior knowledge function, which assigns positive values to proteins that are known to be related to q, and zero otherwise</a:t>
            </a:r>
            <a:r>
              <a:rPr lang="en-US" sz="1600" kern="1200" baseline="0" dirty="0">
                <a:solidFill>
                  <a:schemeClr val="tx1"/>
                </a:solidFill>
                <a:effectLst/>
                <a:latin typeface="Arial" charset="0"/>
                <a:ea typeface="+mn-ea"/>
                <a:cs typeface="+mn-cs"/>
              </a:rPr>
              <a:t> so it takes values between [0,1]</a:t>
            </a:r>
            <a:endParaRPr lang="en-US" dirty="0"/>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The </a:t>
            </a:r>
            <a:r>
              <a:rPr lang="en-US" sz="1600" kern="1200" dirty="0">
                <a:solidFill>
                  <a:schemeClr val="tx1"/>
                </a:solidFill>
                <a:effectLst/>
                <a:latin typeface="Arial" charset="0"/>
                <a:ea typeface="+mn-ea"/>
                <a:cs typeface="+mn-cs"/>
              </a:rPr>
              <a:t>parameter alpha</a:t>
            </a:r>
            <a:r>
              <a:rPr lang="en-US" sz="1600" kern="1200" baseline="0" dirty="0">
                <a:solidFill>
                  <a:schemeClr val="tx1"/>
                </a:solidFill>
                <a:effectLst/>
                <a:latin typeface="Arial" charset="0"/>
                <a:ea typeface="+mn-ea"/>
                <a:cs typeface="+mn-cs"/>
              </a:rPr>
              <a:t> which lies in </a:t>
            </a:r>
            <a:r>
              <a:rPr lang="en-US" sz="1600" kern="1200" dirty="0">
                <a:solidFill>
                  <a:schemeClr val="tx1"/>
                </a:solidFill>
                <a:effectLst/>
                <a:latin typeface="Arial" charset="0"/>
                <a:ea typeface="+mn-ea"/>
                <a:cs typeface="+mn-cs"/>
              </a:rPr>
              <a:t>(0,1) weighs the relative importance of these constraints with respect to one another</a:t>
            </a:r>
            <a:r>
              <a:rPr lang="en-US" sz="1600" kern="1200" baseline="0" dirty="0">
                <a:solidFill>
                  <a:schemeClr val="tx1"/>
                </a:solidFill>
                <a:effectLst/>
                <a:latin typeface="Arial" charset="0"/>
                <a:ea typeface="+mn-ea"/>
                <a:cs typeface="+mn-cs"/>
              </a:rPr>
              <a:t> and balances between our belief on the network vs. our belief on the prior information.</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baseline="0" dirty="0">
                <a:solidFill>
                  <a:schemeClr val="tx1"/>
                </a:solidFill>
                <a:effectLst/>
                <a:latin typeface="Arial" charset="0"/>
                <a:ea typeface="+mn-ea"/>
                <a:cs typeface="+mn-cs"/>
              </a:rPr>
              <a:t>The second equation is a simpler linear form of the same idea represented as vectors and matrices. </a:t>
            </a:r>
            <a:endParaRPr lang="en-US" sz="1600" kern="1200" baseline="0" dirty="0" smtClean="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baseline="0" dirty="0" smtClean="0">
                <a:solidFill>
                  <a:schemeClr val="tx1"/>
                </a:solidFill>
                <a:effectLst/>
                <a:latin typeface="Arial" charset="0"/>
                <a:ea typeface="+mn-ea"/>
                <a:cs typeface="+mn-cs"/>
              </a:rPr>
              <a:t>F </a:t>
            </a:r>
            <a:r>
              <a:rPr lang="en-US" sz="1600" kern="1200" baseline="0" dirty="0">
                <a:solidFill>
                  <a:schemeClr val="tx1"/>
                </a:solidFill>
                <a:effectLst/>
                <a:latin typeface="Arial" charset="0"/>
                <a:ea typeface="+mn-ea"/>
                <a:cs typeface="+mn-cs"/>
              </a:rPr>
              <a:t>and Y are vectors of size n whereas W’ is a matrix normalized weights of size n x n where n is the number of proteins in the network</a:t>
            </a:r>
            <a:r>
              <a:rPr lang="en-US" sz="1600" kern="1200" baseline="0" dirty="0" smtClean="0">
                <a:solidFill>
                  <a:schemeClr val="tx1"/>
                </a:solidFill>
                <a:effectLst/>
                <a:latin typeface="Arial" charset="0"/>
                <a:ea typeface="+mn-ea"/>
                <a:cs typeface="+mn-cs"/>
              </a:rPr>
              <a:t>.</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a:solidFill>
                <a:schemeClr val="tx1"/>
              </a:solidFill>
              <a:effectLst/>
              <a:latin typeface="Arial" charset="0"/>
              <a:ea typeface="+mn-ea"/>
              <a:cs typeface="+mn-cs"/>
            </a:endParaRPr>
          </a:p>
          <a:p>
            <a:r>
              <a:rPr lang="en-US" sz="1600" b="1" kern="1200" baseline="0" dirty="0">
                <a:solidFill>
                  <a:schemeClr val="tx1"/>
                </a:solidFill>
                <a:effectLst/>
                <a:latin typeface="Arial" charset="0"/>
                <a:ea typeface="+mn-ea"/>
                <a:cs typeface="+mn-cs"/>
              </a:rPr>
              <a:t>This normalization is done for </a:t>
            </a:r>
            <a:r>
              <a:rPr lang="en-US" sz="1600" b="1" kern="1200" dirty="0">
                <a:solidFill>
                  <a:schemeClr val="tx1"/>
                </a:solidFill>
                <a:effectLst/>
                <a:latin typeface="Arial" charset="0"/>
                <a:ea typeface="+mn-ea"/>
                <a:cs typeface="+mn-cs"/>
              </a:rPr>
              <a:t>an edge by the degrees of its end-points. The degree relates to the probability of observing an edge between the</a:t>
            </a:r>
            <a:r>
              <a:rPr lang="en-US" sz="1600" b="1" kern="1200" baseline="0" dirty="0">
                <a:solidFill>
                  <a:schemeClr val="tx1"/>
                </a:solidFill>
                <a:effectLst/>
                <a:latin typeface="Arial" charset="0"/>
                <a:ea typeface="+mn-ea"/>
                <a:cs typeface="+mn-cs"/>
              </a:rPr>
              <a:t> same</a:t>
            </a:r>
            <a:r>
              <a:rPr lang="en-US" sz="1600" b="1" kern="1200" dirty="0">
                <a:solidFill>
                  <a:schemeClr val="tx1"/>
                </a:solidFill>
                <a:effectLst/>
                <a:latin typeface="Arial" charset="0"/>
                <a:ea typeface="+mn-ea"/>
                <a:cs typeface="+mn-cs"/>
              </a:rPr>
              <a:t> end-points in a random network with </a:t>
            </a:r>
            <a:r>
              <a:rPr lang="en-US" sz="1600" b="1" kern="1200" dirty="0" smtClean="0">
                <a:solidFill>
                  <a:schemeClr val="tx1"/>
                </a:solidFill>
                <a:effectLst/>
                <a:latin typeface="Arial" charset="0"/>
                <a:ea typeface="+mn-ea"/>
                <a:cs typeface="+mn-cs"/>
              </a:rPr>
              <a:t>the </a:t>
            </a:r>
            <a:r>
              <a:rPr lang="en-US" sz="1600" b="1" kern="1200" dirty="0">
                <a:solidFill>
                  <a:schemeClr val="tx1"/>
                </a:solidFill>
                <a:effectLst/>
                <a:latin typeface="Arial" charset="0"/>
                <a:ea typeface="+mn-ea"/>
                <a:cs typeface="+mn-cs"/>
              </a:rPr>
              <a:t>same node degrees. </a:t>
            </a:r>
          </a:p>
          <a:p>
            <a:endParaRPr lang="en-US" sz="1600" kern="1200" dirty="0">
              <a:solidFill>
                <a:schemeClr val="tx1"/>
              </a:solidFill>
              <a:effectLst/>
              <a:latin typeface="Arial" charset="0"/>
              <a:ea typeface="+mn-ea"/>
              <a:cs typeface="+mn-cs"/>
            </a:endParaRPr>
          </a:p>
          <a:p>
            <a:r>
              <a:rPr lang="en-US" sz="1600" kern="1200" dirty="0">
                <a:solidFill>
                  <a:schemeClr val="tx1"/>
                </a:solidFill>
                <a:effectLst/>
                <a:latin typeface="Arial" charset="0"/>
                <a:ea typeface="+mn-ea"/>
                <a:cs typeface="+mn-cs"/>
              </a:rPr>
              <a:t>W’ is</a:t>
            </a:r>
            <a:r>
              <a:rPr lang="en-US" sz="1600" kern="1200" baseline="0" dirty="0">
                <a:solidFill>
                  <a:schemeClr val="tx1"/>
                </a:solidFill>
                <a:effectLst/>
                <a:latin typeface="Arial" charset="0"/>
                <a:ea typeface="+mn-ea"/>
                <a:cs typeface="+mn-cs"/>
              </a:rPr>
              <a:t> defined in terms of the original weights matrix W using the formula on the slide.</a:t>
            </a:r>
          </a:p>
          <a:p>
            <a:endParaRPr lang="en-US" sz="1600" kern="1200" dirty="0">
              <a:solidFill>
                <a:schemeClr val="tx1"/>
              </a:solidFill>
              <a:effectLst/>
              <a:latin typeface="Arial" charset="0"/>
              <a:ea typeface="+mn-ea"/>
              <a:cs typeface="+mn-cs"/>
            </a:endParaRPr>
          </a:p>
          <a:p>
            <a:r>
              <a:rPr lang="en-US" sz="1600" kern="1200" dirty="0">
                <a:solidFill>
                  <a:schemeClr val="tx1"/>
                </a:solidFill>
                <a:effectLst/>
                <a:latin typeface="Arial" charset="0"/>
                <a:ea typeface="+mn-ea"/>
                <a:cs typeface="+mn-cs"/>
              </a:rPr>
              <a:t>D</a:t>
            </a:r>
            <a:r>
              <a:rPr lang="en-US" sz="1600" kern="1200" baseline="0" dirty="0">
                <a:solidFill>
                  <a:schemeClr val="tx1"/>
                </a:solidFill>
                <a:effectLst/>
                <a:latin typeface="Arial" charset="0"/>
                <a:ea typeface="+mn-ea"/>
                <a:cs typeface="+mn-cs"/>
              </a:rPr>
              <a:t> is </a:t>
            </a:r>
            <a:r>
              <a:rPr lang="en-US" sz="1600" kern="1200" dirty="0">
                <a:solidFill>
                  <a:schemeClr val="tx1"/>
                </a:solidFill>
                <a:effectLst/>
                <a:latin typeface="Arial" charset="0"/>
                <a:ea typeface="+mn-ea"/>
                <a:cs typeface="+mn-cs"/>
              </a:rPr>
              <a:t>a diagonal matrix such</a:t>
            </a:r>
            <a:r>
              <a:rPr lang="en-US" sz="1600" kern="1200" baseline="0" dirty="0">
                <a:solidFill>
                  <a:schemeClr val="tx1"/>
                </a:solidFill>
                <a:effectLst/>
                <a:latin typeface="Arial" charset="0"/>
                <a:ea typeface="+mn-ea"/>
                <a:cs typeface="+mn-cs"/>
              </a:rPr>
              <a:t> </a:t>
            </a:r>
            <a:r>
              <a:rPr lang="en-US" sz="1600" kern="1200" baseline="0" dirty="0" smtClean="0">
                <a:solidFill>
                  <a:schemeClr val="tx1"/>
                </a:solidFill>
                <a:effectLst/>
                <a:latin typeface="Arial" charset="0"/>
                <a:ea typeface="+mn-ea"/>
                <a:cs typeface="+mn-cs"/>
              </a:rPr>
              <a:t>that  </a:t>
            </a:r>
            <a:r>
              <a:rPr lang="en-US" sz="1600" kern="1200" dirty="0">
                <a:solidFill>
                  <a:schemeClr val="tx1"/>
                </a:solidFill>
                <a:effectLst/>
                <a:latin typeface="Arial" charset="0"/>
                <a:ea typeface="+mn-ea"/>
                <a:cs typeface="+mn-cs"/>
              </a:rPr>
              <a:t>D(</a:t>
            </a:r>
            <a:r>
              <a:rPr lang="en-US" sz="1600" kern="1200" dirty="0" err="1">
                <a:solidFill>
                  <a:schemeClr val="tx1"/>
                </a:solidFill>
                <a:effectLst/>
                <a:latin typeface="Arial" charset="0"/>
                <a:ea typeface="+mn-ea"/>
                <a:cs typeface="+mn-cs"/>
              </a:rPr>
              <a:t>i,i</a:t>
            </a:r>
            <a:r>
              <a:rPr lang="en-US" sz="1600" kern="1200" dirty="0">
                <a:solidFill>
                  <a:schemeClr val="tx1"/>
                </a:solidFill>
                <a:effectLst/>
                <a:latin typeface="Arial" charset="0"/>
                <a:ea typeface="+mn-ea"/>
                <a:cs typeface="+mn-cs"/>
              </a:rPr>
              <a:t>) is the sum of </a:t>
            </a:r>
            <a:r>
              <a:rPr lang="en-US" sz="1600" kern="1200" dirty="0" smtClean="0">
                <a:solidFill>
                  <a:schemeClr val="tx1"/>
                </a:solidFill>
                <a:effectLst/>
                <a:latin typeface="Arial" charset="0"/>
                <a:ea typeface="+mn-ea"/>
                <a:cs typeface="+mn-cs"/>
              </a:rPr>
              <a:t>the </a:t>
            </a:r>
            <a:r>
              <a:rPr lang="en-US" sz="1600" kern="1200" dirty="0" err="1" smtClean="0">
                <a:solidFill>
                  <a:schemeClr val="tx1"/>
                </a:solidFill>
                <a:effectLst/>
                <a:latin typeface="Arial" charset="0"/>
                <a:ea typeface="+mn-ea"/>
                <a:cs typeface="+mn-cs"/>
              </a:rPr>
              <a:t>ith</a:t>
            </a:r>
            <a:r>
              <a:rPr lang="en-US" sz="1600" kern="1200" dirty="0" smtClean="0">
                <a:solidFill>
                  <a:schemeClr val="tx1"/>
                </a:solidFill>
                <a:effectLst/>
                <a:latin typeface="Arial" charset="0"/>
                <a:ea typeface="+mn-ea"/>
                <a:cs typeface="+mn-cs"/>
              </a:rPr>
              <a:t> row of </a:t>
            </a:r>
            <a:r>
              <a:rPr lang="en-US" sz="1600" kern="1200" dirty="0">
                <a:solidFill>
                  <a:schemeClr val="tx1"/>
                </a:solidFill>
                <a:effectLst/>
                <a:latin typeface="Arial" charset="0"/>
                <a:ea typeface="+mn-ea"/>
                <a:cs typeface="+mn-cs"/>
              </a:rPr>
              <a:t>W . Clearly, W’ will be a symmetric matrix and its </a:t>
            </a:r>
            <a:r>
              <a:rPr lang="en-US" sz="1600" kern="1200" dirty="0" err="1">
                <a:solidFill>
                  <a:schemeClr val="tx1"/>
                </a:solidFill>
                <a:effectLst/>
                <a:latin typeface="Arial" charset="0"/>
                <a:ea typeface="+mn-ea"/>
                <a:cs typeface="+mn-cs"/>
              </a:rPr>
              <a:t>eigen</a:t>
            </a:r>
            <a:r>
              <a:rPr lang="en-US" sz="1600" kern="1200" dirty="0">
                <a:solidFill>
                  <a:schemeClr val="tx1"/>
                </a:solidFill>
                <a:effectLst/>
                <a:latin typeface="Arial" charset="0"/>
                <a:ea typeface="+mn-ea"/>
                <a:cs typeface="+mn-cs"/>
              </a:rPr>
              <a:t> values lie in</a:t>
            </a:r>
            <a:r>
              <a:rPr lang="en-US" sz="1600" kern="1200" baseline="0" dirty="0">
                <a:solidFill>
                  <a:schemeClr val="tx1"/>
                </a:solidFill>
                <a:effectLst/>
                <a:latin typeface="Arial" charset="0"/>
                <a:ea typeface="+mn-ea"/>
                <a:cs typeface="+mn-cs"/>
              </a:rPr>
              <a:t> [-1,1]. Thus in the second equation, the matrix [I-</a:t>
            </a:r>
            <a:r>
              <a:rPr lang="en-US" sz="1600" kern="1200" baseline="0" dirty="0" err="1">
                <a:solidFill>
                  <a:schemeClr val="tx1"/>
                </a:solidFill>
                <a:effectLst/>
                <a:latin typeface="Arial" charset="0"/>
                <a:ea typeface="+mn-ea"/>
                <a:cs typeface="+mn-cs"/>
              </a:rPr>
              <a:t>alphaW</a:t>
            </a:r>
            <a:r>
              <a:rPr lang="en-US" sz="1600" kern="1200" baseline="0" dirty="0">
                <a:solidFill>
                  <a:schemeClr val="tx1"/>
                </a:solidFill>
                <a:effectLst/>
                <a:latin typeface="Arial" charset="0"/>
                <a:ea typeface="+mn-ea"/>
                <a:cs typeface="+mn-cs"/>
              </a:rPr>
              <a:t>’] has positive </a:t>
            </a:r>
            <a:r>
              <a:rPr lang="en-US" sz="1600" kern="1200" baseline="0" dirty="0" err="1">
                <a:solidFill>
                  <a:schemeClr val="tx1"/>
                </a:solidFill>
                <a:effectLst/>
                <a:latin typeface="Arial" charset="0"/>
                <a:ea typeface="+mn-ea"/>
                <a:cs typeface="+mn-cs"/>
              </a:rPr>
              <a:t>eigen</a:t>
            </a:r>
            <a:r>
              <a:rPr lang="en-US" sz="1600" kern="1200" baseline="0" dirty="0">
                <a:solidFill>
                  <a:schemeClr val="tx1"/>
                </a:solidFill>
                <a:effectLst/>
                <a:latin typeface="Arial" charset="0"/>
                <a:ea typeface="+mn-ea"/>
                <a:cs typeface="+mn-cs"/>
              </a:rPr>
              <a:t> values since alpha lies in [0,1] and thus it is a positive definite matrix which is always invertible.</a:t>
            </a:r>
          </a:p>
          <a:p>
            <a:endParaRPr lang="en-US" sz="1600" kern="1200" baseline="0" dirty="0">
              <a:solidFill>
                <a:schemeClr val="tx1"/>
              </a:solidFill>
              <a:effectLst/>
              <a:latin typeface="Arial" charset="0"/>
              <a:ea typeface="+mn-ea"/>
              <a:cs typeface="+mn-cs"/>
            </a:endParaRPr>
          </a:p>
          <a:p>
            <a:r>
              <a:rPr lang="en-US" sz="1600" b="1" kern="1200" baseline="0" dirty="0">
                <a:solidFill>
                  <a:schemeClr val="tx1"/>
                </a:solidFill>
                <a:effectLst/>
                <a:latin typeface="Arial" charset="0"/>
                <a:ea typeface="+mn-ea"/>
                <a:cs typeface="+mn-cs"/>
              </a:rPr>
              <a:t>To compute the vector Y </a:t>
            </a:r>
            <a:r>
              <a:rPr lang="en-US" sz="1600" b="1" kern="1200" baseline="0" dirty="0" smtClean="0">
                <a:solidFill>
                  <a:schemeClr val="tx1"/>
                </a:solidFill>
                <a:effectLst/>
                <a:latin typeface="Arial" charset="0"/>
                <a:ea typeface="+mn-ea"/>
                <a:cs typeface="+mn-cs"/>
              </a:rPr>
              <a:t>a </a:t>
            </a:r>
            <a:r>
              <a:rPr lang="en-US" sz="1600" kern="1200" baseline="0" dirty="0">
                <a:solidFill>
                  <a:schemeClr val="tx1"/>
                </a:solidFill>
                <a:effectLst/>
                <a:latin typeface="Arial" charset="0"/>
                <a:ea typeface="+mn-ea"/>
                <a:cs typeface="+mn-cs"/>
              </a:rPr>
              <a:t>logistic function L(x) </a:t>
            </a:r>
            <a:r>
              <a:rPr lang="en-US" sz="1600" kern="1200" baseline="0" dirty="0" smtClean="0">
                <a:solidFill>
                  <a:schemeClr val="tx1"/>
                </a:solidFill>
                <a:effectLst/>
                <a:latin typeface="Arial" charset="0"/>
                <a:ea typeface="+mn-ea"/>
                <a:cs typeface="+mn-cs"/>
              </a:rPr>
              <a:t>is used which </a:t>
            </a:r>
            <a:r>
              <a:rPr lang="en-US" sz="1600" kern="1200" baseline="0" dirty="0">
                <a:solidFill>
                  <a:schemeClr val="tx1"/>
                </a:solidFill>
                <a:effectLst/>
                <a:latin typeface="Arial" charset="0"/>
                <a:ea typeface="+mn-ea"/>
                <a:cs typeface="+mn-cs"/>
              </a:rPr>
              <a:t>should be close to 0 for x between [0,0.3] and 1 for [0.6,1]. The parameter c is determined using cross validation. The ranges of x depict the similarity values between 2 diseases which are not informative if it lies between [0,0.3] and show significant functional similarity between [0.6,1]. S(</a:t>
            </a:r>
            <a:r>
              <a:rPr lang="en-US" sz="1600" kern="1200" baseline="0" dirty="0" err="1">
                <a:solidFill>
                  <a:schemeClr val="tx1"/>
                </a:solidFill>
                <a:effectLst/>
                <a:latin typeface="Arial" charset="0"/>
                <a:ea typeface="+mn-ea"/>
                <a:cs typeface="+mn-cs"/>
              </a:rPr>
              <a:t>p,q</a:t>
            </a:r>
            <a:r>
              <a:rPr lang="en-US" sz="1600" kern="1200" baseline="0" dirty="0">
                <a:solidFill>
                  <a:schemeClr val="tx1"/>
                </a:solidFill>
                <a:effectLst/>
                <a:latin typeface="Arial" charset="0"/>
                <a:ea typeface="+mn-ea"/>
                <a:cs typeface="+mn-cs"/>
              </a:rPr>
              <a:t>) gives the similarity value between diseases </a:t>
            </a:r>
            <a:r>
              <a:rPr lang="en-US" sz="1600" kern="1200" baseline="0" dirty="0" err="1">
                <a:solidFill>
                  <a:schemeClr val="tx1"/>
                </a:solidFill>
                <a:effectLst/>
                <a:latin typeface="Arial" charset="0"/>
                <a:ea typeface="+mn-ea"/>
                <a:cs typeface="+mn-cs"/>
              </a:rPr>
              <a:t>q,p</a:t>
            </a:r>
            <a:r>
              <a:rPr lang="en-US" sz="1600" kern="1200" baseline="0" dirty="0">
                <a:solidFill>
                  <a:schemeClr val="tx1"/>
                </a:solidFill>
                <a:effectLst/>
                <a:latin typeface="Arial" charset="0"/>
                <a:ea typeface="+mn-ea"/>
                <a:cs typeface="+mn-cs"/>
              </a:rPr>
              <a:t> and p is a disease which has the protein v associated with it.</a:t>
            </a:r>
          </a:p>
          <a:p>
            <a:endParaRPr lang="en-US" sz="1600" kern="1200" baseline="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Thus</a:t>
            </a:r>
            <a:r>
              <a:rPr lang="en-US" sz="1600" kern="1200" baseline="0" dirty="0">
                <a:solidFill>
                  <a:schemeClr val="tx1"/>
                </a:solidFill>
                <a:effectLst/>
                <a:latin typeface="Arial" charset="0"/>
                <a:ea typeface="+mn-ea"/>
                <a:cs typeface="+mn-cs"/>
              </a:rPr>
              <a:t>, </a:t>
            </a:r>
            <a:r>
              <a:rPr lang="en-US" sz="1600" kern="1200" dirty="0">
                <a:solidFill>
                  <a:schemeClr val="tx1"/>
                </a:solidFill>
                <a:effectLst/>
                <a:latin typeface="Arial" charset="0"/>
                <a:ea typeface="+mn-ea"/>
                <a:cs typeface="+mn-cs"/>
              </a:rPr>
              <a:t>at iteration t the</a:t>
            </a:r>
            <a:r>
              <a:rPr lang="en-US" sz="1600" kern="1200" baseline="0" dirty="0">
                <a:solidFill>
                  <a:schemeClr val="tx1"/>
                </a:solidFill>
                <a:effectLst/>
                <a:latin typeface="Arial" charset="0"/>
                <a:ea typeface="+mn-ea"/>
                <a:cs typeface="+mn-cs"/>
              </a:rPr>
              <a:t> prioritization function values are computed </a:t>
            </a:r>
            <a:r>
              <a:rPr lang="en-US" sz="1600" kern="1200" dirty="0">
                <a:solidFill>
                  <a:schemeClr val="tx1"/>
                </a:solidFill>
                <a:effectLst/>
                <a:latin typeface="Arial" charset="0"/>
                <a:ea typeface="+mn-ea"/>
                <a:cs typeface="+mn-cs"/>
              </a:rPr>
              <a:t> using</a:t>
            </a:r>
            <a:r>
              <a:rPr lang="en-US" sz="1600" kern="1200" baseline="0" dirty="0">
                <a:solidFill>
                  <a:schemeClr val="tx1"/>
                </a:solidFill>
                <a:effectLst/>
                <a:latin typeface="Arial" charset="0"/>
                <a:ea typeface="+mn-ea"/>
                <a:cs typeface="+mn-cs"/>
              </a:rPr>
              <a:t> our equation (</a:t>
            </a:r>
            <a:r>
              <a:rPr lang="en-US" sz="1600" kern="1200" baseline="0" dirty="0" err="1">
                <a:solidFill>
                  <a:schemeClr val="tx1"/>
                </a:solidFill>
                <a:effectLst/>
                <a:latin typeface="Arial" charset="0"/>
                <a:ea typeface="+mn-ea"/>
                <a:cs typeface="+mn-cs"/>
              </a:rPr>
              <a:t>eq</a:t>
            </a:r>
            <a:r>
              <a:rPr lang="en-US" sz="1600" kern="1200" baseline="0" dirty="0">
                <a:solidFill>
                  <a:schemeClr val="tx1"/>
                </a:solidFill>
                <a:effectLst/>
                <a:latin typeface="Arial" charset="0"/>
                <a:ea typeface="+mn-ea"/>
                <a:cs typeface="+mn-cs"/>
              </a:rPr>
              <a:t> 4). Here F1 is Y itself i.e. we start with the prior knowledge and gradually the information is propagated into the network iteratively.</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baseline="0" dirty="0">
                <a:solidFill>
                  <a:schemeClr val="tx1"/>
                </a:solidFill>
                <a:effectLst/>
                <a:latin typeface="Arial" charset="0"/>
                <a:ea typeface="+mn-ea"/>
                <a:cs typeface="+mn-cs"/>
              </a:rPr>
              <a:t>Coming back to our figure:</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Two states are shown:</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State (A): the flow after the first iteration, representing the prior information. Only proteins p2, p4 &amp; p9, which are directly associated with similar diseases, have a positive incoming flow. </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State (B): After several iterations, the amount of flow to each node converges, and the resulting flow, used to score the proteins, appears to be smooth over the network. p5 emerges as the best causal gene candidate for disease Q, as it interacts with both p2 and p4. </a:t>
            </a:r>
          </a:p>
          <a:p>
            <a:pPr marL="0" marR="0" indent="0" algn="l" defTabSz="1219170" rtl="0" eaLnBrk="1" fontAlgn="auto" latinLnBrk="0" hangingPunct="1">
              <a:lnSpc>
                <a:spcPct val="100000"/>
              </a:lnSpc>
              <a:spcBef>
                <a:spcPts val="0"/>
              </a:spcBef>
              <a:spcAft>
                <a:spcPts val="0"/>
              </a:spcAft>
              <a:buClrTx/>
              <a:buSzTx/>
              <a:buFontTx/>
              <a:buNone/>
              <a:tabLst/>
              <a:defRPr/>
            </a:pPr>
            <a:endParaRPr lang="en-US" dirty="0"/>
          </a:p>
          <a:p>
            <a:endParaRPr lang="en-US" sz="1600" kern="1200" baseline="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endParaRPr lang="en-US" dirty="0"/>
          </a:p>
          <a:p>
            <a:endParaRPr lang="en-US" dirty="0"/>
          </a:p>
          <a:p>
            <a:pPr marL="0" marR="0" indent="0" algn="l" defTabSz="1219170" rtl="0" eaLnBrk="1" fontAlgn="auto" latinLnBrk="0" hangingPunct="1">
              <a:lnSpc>
                <a:spcPct val="100000"/>
              </a:lnSpc>
              <a:spcBef>
                <a:spcPts val="0"/>
              </a:spcBef>
              <a:spcAft>
                <a:spcPts val="0"/>
              </a:spcAft>
              <a:buClrTx/>
              <a:buSzTx/>
              <a:buFontTx/>
              <a:buNone/>
              <a:tabLst/>
              <a:defRPr/>
            </a:pPr>
            <a:endParaRPr lang="en-US" b="0" dirty="0"/>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6</a:t>
            </a:fld>
            <a:endParaRPr lang="en-US" dirty="0"/>
          </a:p>
        </p:txBody>
      </p:sp>
    </p:spTree>
    <p:extLst>
      <p:ext uri="{BB962C8B-B14F-4D97-AF65-F5344CB8AC3E}">
        <p14:creationId xmlns:p14="http://schemas.microsoft.com/office/powerpoint/2010/main" val="679720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smtClean="0"/>
              <a:t>Parameter Tuning </a:t>
            </a:r>
            <a:r>
              <a:rPr lang="mr-IN" dirty="0" smtClean="0"/>
              <a:t>–</a:t>
            </a:r>
            <a:r>
              <a:rPr lang="en-US" dirty="0" smtClean="0"/>
              <a:t> tuned using cross validation</a:t>
            </a:r>
          </a:p>
          <a:p>
            <a:pPr lvl="1"/>
            <a:r>
              <a:rPr lang="en-US" sz="1650" dirty="0" smtClean="0"/>
              <a:t>c </a:t>
            </a:r>
            <a:r>
              <a:rPr lang="mr-IN" sz="1650" dirty="0" smtClean="0"/>
              <a:t>–</a:t>
            </a:r>
            <a:r>
              <a:rPr lang="en-US" sz="1650" dirty="0" smtClean="0"/>
              <a:t> Parameter controlling the logistic regression transformation</a:t>
            </a:r>
          </a:p>
          <a:p>
            <a:pPr lvl="1"/>
            <a:r>
              <a:rPr lang="en-US" sz="1650" dirty="0" smtClean="0"/>
              <a:t>⍺ - Relative importance of prior information in the association      </a:t>
            </a:r>
          </a:p>
          <a:p>
            <a:pPr lvl="1"/>
            <a:r>
              <a:rPr lang="en-US" sz="1650" dirty="0" smtClean="0"/>
              <a:t>     </a:t>
            </a:r>
            <a:r>
              <a:rPr lang="en-US" sz="1650" dirty="0" err="1" smtClean="0"/>
              <a:t>assignement</a:t>
            </a:r>
            <a:endParaRPr lang="en-US" sz="1650" dirty="0" smtClean="0"/>
          </a:p>
          <a:p>
            <a:pPr lvl="1"/>
            <a:r>
              <a:rPr lang="en-US" sz="1650" dirty="0" smtClean="0"/>
              <a:t>Number of Propagation iterations</a:t>
            </a:r>
            <a:endParaRPr lang="en-US" sz="1600" kern="1200" baseline="0" dirty="0" smtClean="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smtClean="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baseline="0" dirty="0" smtClean="0">
                <a:solidFill>
                  <a:schemeClr val="tx1"/>
                </a:solidFill>
                <a:effectLst/>
                <a:latin typeface="Arial" charset="0"/>
                <a:ea typeface="+mn-ea"/>
                <a:cs typeface="+mn-cs"/>
              </a:rPr>
              <a:t>Thus we see PRINCE is a powerful method for prioritizing genes and protein complexes for a disease of interest. To reiterate, its global network approach and the novel normalization of protein protein interaction weights and disease-disease similarities are keys to its successful application</a:t>
            </a:r>
            <a:endParaRPr lang="en-US" sz="1600" kern="1200" dirty="0" smtClean="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7</a:t>
            </a:fld>
            <a:endParaRPr lang="en-US" dirty="0"/>
          </a:p>
        </p:txBody>
      </p:sp>
    </p:spTree>
    <p:extLst>
      <p:ext uri="{BB962C8B-B14F-4D97-AF65-F5344CB8AC3E}">
        <p14:creationId xmlns:p14="http://schemas.microsoft.com/office/powerpoint/2010/main" val="6682011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Leave</a:t>
            </a:r>
            <a:r>
              <a:rPr lang="en-US" sz="1600" kern="1200" baseline="0" dirty="0" smtClean="0">
                <a:solidFill>
                  <a:schemeClr val="tx1"/>
                </a:solidFill>
                <a:effectLst/>
                <a:latin typeface="Arial" charset="0"/>
                <a:ea typeface="+mn-ea"/>
                <a:cs typeface="+mn-cs"/>
              </a:rPr>
              <a:t>-one-out cross validation was performed in which all associations of a protein with various diseases were removed from the data and the algorithm was evaluated by its success in reconstructing the hidden association which is basically depicted by the rank it assigns to the protein </a:t>
            </a:r>
            <a:r>
              <a:rPr lang="en-US" sz="1600" kern="1200" baseline="0" dirty="0" err="1" smtClean="0">
                <a:solidFill>
                  <a:schemeClr val="tx1"/>
                </a:solidFill>
                <a:effectLst/>
                <a:latin typeface="Arial" charset="0"/>
                <a:ea typeface="+mn-ea"/>
                <a:cs typeface="+mn-cs"/>
              </a:rPr>
              <a:t>w.r.t</a:t>
            </a:r>
            <a:r>
              <a:rPr lang="en-US" sz="1600" kern="1200" baseline="0" dirty="0" smtClean="0">
                <a:solidFill>
                  <a:schemeClr val="tx1"/>
                </a:solidFill>
                <a:effectLst/>
                <a:latin typeface="Arial" charset="0"/>
                <a:ea typeface="+mn-ea"/>
                <a:cs typeface="+mn-cs"/>
              </a:rPr>
              <a:t>. a query disease.</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smtClean="0">
              <a:solidFill>
                <a:schemeClr val="tx1"/>
              </a:solidFill>
              <a:effectLst/>
              <a:latin typeface="Arial" charset="0"/>
              <a:ea typeface="+mn-ea"/>
              <a:cs typeface="+mn-cs"/>
            </a:endParaRPr>
          </a:p>
          <a:p>
            <a:pPr marL="285750" indent="-285750">
              <a:buFont typeface="Arial" charset="0"/>
              <a:buChar char="•"/>
            </a:pPr>
            <a:r>
              <a:rPr lang="en-US" dirty="0" smtClean="0"/>
              <a:t>Precision versus Recall graph when varying the rank threshold 1&lt;k&lt;100</a:t>
            </a:r>
          </a:p>
          <a:p>
            <a:pPr marL="285750" indent="-285750">
              <a:buFont typeface="Arial" charset="0"/>
              <a:buChar char="•"/>
            </a:pPr>
            <a:r>
              <a:rPr lang="en-US" dirty="0" smtClean="0"/>
              <a:t>As can be seen from the graph Precision takes a dip and Recall sees an increase with the increasing value of k</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8</a:t>
            </a:fld>
            <a:endParaRPr lang="en-US" dirty="0"/>
          </a:p>
        </p:txBody>
      </p:sp>
    </p:spTree>
    <p:extLst>
      <p:ext uri="{BB962C8B-B14F-4D97-AF65-F5344CB8AC3E}">
        <p14:creationId xmlns:p14="http://schemas.microsoft.com/office/powerpoint/2010/main" val="4001323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Although</a:t>
            </a:r>
            <a:r>
              <a:rPr lang="en-US" sz="1600" kern="1200" baseline="0" dirty="0">
                <a:solidFill>
                  <a:schemeClr val="tx1"/>
                </a:solidFill>
                <a:effectLst/>
                <a:latin typeface="Arial" charset="0"/>
                <a:ea typeface="+mn-ea"/>
                <a:cs typeface="+mn-cs"/>
              </a:rPr>
              <a:t> PRINCE has demonstrated itself to be a powerful algorithm, we feel it has the following limitations:</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First, PRINCE relies on prior phenotypic information</a:t>
            </a:r>
            <a:r>
              <a:rPr lang="en-US" sz="1600" kern="1200" baseline="0" dirty="0">
                <a:solidFill>
                  <a:schemeClr val="tx1"/>
                </a:solidFill>
                <a:effectLst/>
                <a:latin typeface="Arial" charset="0"/>
                <a:ea typeface="+mn-ea"/>
                <a:cs typeface="+mn-cs"/>
              </a:rPr>
              <a:t> and thus is </a:t>
            </a:r>
            <a:r>
              <a:rPr lang="en-US" sz="1600" kern="1200" dirty="0">
                <a:solidFill>
                  <a:schemeClr val="tx1"/>
                </a:solidFill>
                <a:effectLst/>
                <a:latin typeface="Arial" charset="0"/>
                <a:ea typeface="+mn-ea"/>
                <a:cs typeface="+mn-cs"/>
              </a:rPr>
              <a:t>limited to diseases that are phenotypically similar to diseases with known causal genes. </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Second, PRINCE uses known gene-disease associations in its computation, but other relevant data, such as genes that are differentially expressed in the disease state, are not taken into account. Combining such data into the prioritization process, could increase the prediction power. </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charset="0"/>
                <a:ea typeface="+mn-ea"/>
                <a:cs typeface="+mn-cs"/>
              </a:rPr>
              <a:t>Last, PRINCE depends on accurate and comprehensive protein- protein interaction data. Thus as the data accumulates</a:t>
            </a:r>
            <a:r>
              <a:rPr lang="en-US" sz="1600" kern="1200" baseline="0" dirty="0">
                <a:solidFill>
                  <a:schemeClr val="tx1"/>
                </a:solidFill>
                <a:effectLst/>
                <a:latin typeface="Arial" charset="0"/>
                <a:ea typeface="+mn-ea"/>
                <a:cs typeface="+mn-cs"/>
              </a:rPr>
              <a:t>, the applicability as well as the accuracy of the algorithm will increase.</a:t>
            </a:r>
            <a:endParaRPr lang="en-US" sz="1600" kern="1200" dirty="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9</a:t>
            </a:fld>
            <a:endParaRPr lang="en-US" dirty="0"/>
          </a:p>
        </p:txBody>
      </p:sp>
    </p:spTree>
    <p:extLst>
      <p:ext uri="{BB962C8B-B14F-4D97-AF65-F5344CB8AC3E}">
        <p14:creationId xmlns:p14="http://schemas.microsoft.com/office/powerpoint/2010/main" val="449334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10</a:t>
            </a:fld>
            <a:endParaRPr lang="en-US" dirty="0"/>
          </a:p>
        </p:txBody>
      </p:sp>
    </p:spTree>
    <p:extLst>
      <p:ext uri="{BB962C8B-B14F-4D97-AF65-F5344CB8AC3E}">
        <p14:creationId xmlns:p14="http://schemas.microsoft.com/office/powerpoint/2010/main" val="292546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12</a:t>
            </a:fld>
            <a:endParaRPr lang="en-US" dirty="0"/>
          </a:p>
        </p:txBody>
      </p:sp>
    </p:spTree>
    <p:extLst>
      <p:ext uri="{BB962C8B-B14F-4D97-AF65-F5344CB8AC3E}">
        <p14:creationId xmlns:p14="http://schemas.microsoft.com/office/powerpoint/2010/main" val="1860949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13</a:t>
            </a:fld>
            <a:endParaRPr lang="en-US" dirty="0"/>
          </a:p>
        </p:txBody>
      </p:sp>
    </p:spTree>
    <p:extLst>
      <p:ext uri="{BB962C8B-B14F-4D97-AF65-F5344CB8AC3E}">
        <p14:creationId xmlns:p14="http://schemas.microsoft.com/office/powerpoint/2010/main" val="228784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PRINCE was applied on </a:t>
            </a:r>
            <a:r>
              <a:rPr lang="en-US" sz="1600" b="1" kern="1200" dirty="0" smtClean="0">
                <a:solidFill>
                  <a:schemeClr val="tx1"/>
                </a:solidFill>
                <a:effectLst/>
                <a:latin typeface="Arial" charset="0"/>
                <a:ea typeface="+mn-ea"/>
                <a:cs typeface="+mn-cs"/>
              </a:rPr>
              <a:t>three multi-factorial</a:t>
            </a:r>
            <a:r>
              <a:rPr lang="en-US" sz="1600" b="1" kern="1200" baseline="0" dirty="0" smtClean="0">
                <a:solidFill>
                  <a:schemeClr val="tx1"/>
                </a:solidFill>
                <a:effectLst/>
                <a:latin typeface="Arial" charset="0"/>
                <a:ea typeface="+mn-ea"/>
                <a:cs typeface="+mn-cs"/>
              </a:rPr>
              <a:t> </a:t>
            </a:r>
            <a:r>
              <a:rPr lang="en-US" sz="1600" kern="1200" dirty="0" smtClean="0">
                <a:solidFill>
                  <a:schemeClr val="tx1"/>
                </a:solidFill>
                <a:effectLst/>
                <a:latin typeface="Arial" charset="0"/>
                <a:ea typeface="+mn-ea"/>
                <a:cs typeface="+mn-cs"/>
              </a:rPr>
              <a:t>for which some causal genes have been mapped already: Prostate Cancer, Alzheimer Disease and Non-insulin-</a:t>
            </a:r>
            <a:r>
              <a:rPr lang="en-US" sz="1600" kern="1200" dirty="0" err="1" smtClean="0">
                <a:solidFill>
                  <a:schemeClr val="tx1"/>
                </a:solidFill>
                <a:effectLst/>
                <a:latin typeface="Arial" charset="0"/>
                <a:ea typeface="+mn-ea"/>
                <a:cs typeface="+mn-cs"/>
              </a:rPr>
              <a:t>dependant</a:t>
            </a:r>
            <a:r>
              <a:rPr lang="en-US" sz="1600" kern="1200" dirty="0" smtClean="0">
                <a:solidFill>
                  <a:schemeClr val="tx1"/>
                </a:solidFill>
                <a:effectLst/>
                <a:latin typeface="Arial" charset="0"/>
                <a:ea typeface="+mn-ea"/>
                <a:cs typeface="+mn-cs"/>
              </a:rPr>
              <a:t> Diabetes Mellitus (Type 2). </a:t>
            </a: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For each disease PRINCE’s top-10 predictions were investigated </a:t>
            </a:r>
          </a:p>
          <a:p>
            <a:pPr marL="342900" marR="0" indent="-342900" algn="l" defTabSz="1219170" rtl="0" eaLnBrk="1" fontAlgn="auto" latinLnBrk="0" hangingPunct="1">
              <a:lnSpc>
                <a:spcPct val="100000"/>
              </a:lnSpc>
              <a:spcBef>
                <a:spcPts val="0"/>
              </a:spcBef>
              <a:spcAft>
                <a:spcPts val="0"/>
              </a:spcAft>
              <a:buClrTx/>
              <a:buSzTx/>
              <a:buFontTx/>
              <a:buAutoNum type="arabicPeriod"/>
              <a:tabLst/>
              <a:defRPr/>
            </a:pPr>
            <a:r>
              <a:rPr lang="en-US" sz="1600" kern="1200" dirty="0" smtClean="0">
                <a:solidFill>
                  <a:schemeClr val="tx1"/>
                </a:solidFill>
                <a:effectLst/>
                <a:latin typeface="Arial" charset="0"/>
                <a:ea typeface="+mn-ea"/>
                <a:cs typeface="+mn-cs"/>
              </a:rPr>
              <a:t>when considering the entire network</a:t>
            </a:r>
          </a:p>
          <a:p>
            <a:pPr marL="342900" marR="0" indent="-342900" algn="l" defTabSz="1219170" rtl="0" eaLnBrk="1" fontAlgn="auto" latinLnBrk="0" hangingPunct="1">
              <a:lnSpc>
                <a:spcPct val="100000"/>
              </a:lnSpc>
              <a:spcBef>
                <a:spcPts val="0"/>
              </a:spcBef>
              <a:spcAft>
                <a:spcPts val="0"/>
              </a:spcAft>
              <a:buClrTx/>
              <a:buSzTx/>
              <a:buFontTx/>
              <a:buAutoNum type="arabicPeriod"/>
              <a:tabLst/>
              <a:defRPr/>
            </a:pPr>
            <a:r>
              <a:rPr lang="en-US" sz="1600" kern="1200" dirty="0" smtClean="0">
                <a:solidFill>
                  <a:schemeClr val="tx1"/>
                </a:solidFill>
                <a:effectLst/>
                <a:latin typeface="Arial" charset="0"/>
                <a:ea typeface="+mn-ea"/>
                <a:cs typeface="+mn-cs"/>
              </a:rPr>
              <a:t>when limiting the search to genomic intervals that have been associated with the disease.</a:t>
            </a:r>
            <a:r>
              <a:rPr lang="en-US" sz="1600" kern="1200" baseline="0" dirty="0" smtClean="0">
                <a:solidFill>
                  <a:schemeClr val="tx1"/>
                </a:solidFill>
                <a:effectLst/>
                <a:latin typeface="Arial" charset="0"/>
                <a:ea typeface="+mn-ea"/>
                <a:cs typeface="+mn-cs"/>
              </a:rPr>
              <a:t> </a:t>
            </a: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baseline="0" dirty="0" smtClean="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Arial" charset="0"/>
                <a:ea typeface="+mn-ea"/>
                <a:cs typeface="+mn-cs"/>
              </a:rPr>
              <a:t>69% of these predictions are validated in the literature (using independent data), leaving 18 suggestions for novel causal genes. </a:t>
            </a:r>
            <a:endParaRPr lang="en-US" dirty="0" smtClean="0"/>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smtClean="0">
              <a:solidFill>
                <a:schemeClr val="tx1"/>
              </a:solidFill>
              <a:effectLst/>
              <a:latin typeface="Arial" charset="0"/>
              <a:ea typeface="+mn-ea"/>
              <a:cs typeface="+mn-cs"/>
            </a:endParaRPr>
          </a:p>
          <a:p>
            <a:pPr marL="0" marR="0" indent="0" algn="l" defTabSz="1219170" rtl="0" eaLnBrk="1" fontAlgn="auto" latinLnBrk="0" hangingPunct="1">
              <a:lnSpc>
                <a:spcPct val="100000"/>
              </a:lnSpc>
              <a:spcBef>
                <a:spcPts val="0"/>
              </a:spcBef>
              <a:spcAft>
                <a:spcPts val="0"/>
              </a:spcAft>
              <a:buClrTx/>
              <a:buSzTx/>
              <a:buFontTx/>
              <a:buNone/>
              <a:tabLst/>
              <a:defRPr/>
            </a:pPr>
            <a:endParaRPr lang="en-US" sz="1600" kern="1200" dirty="0" smtClean="0">
              <a:solidFill>
                <a:schemeClr val="tx1"/>
              </a:solidFill>
              <a:effectLst/>
              <a:latin typeface="Arial" charset="0"/>
              <a:ea typeface="+mn-ea"/>
              <a:cs typeface="+mn-cs"/>
            </a:endParaRPr>
          </a:p>
        </p:txBody>
      </p:sp>
      <p:sp>
        <p:nvSpPr>
          <p:cNvPr id="4" name="Slide Number Placeholder 3"/>
          <p:cNvSpPr>
            <a:spLocks noGrp="1"/>
          </p:cNvSpPr>
          <p:nvPr>
            <p:ph type="sldNum" sz="quarter" idx="10"/>
          </p:nvPr>
        </p:nvSpPr>
        <p:spPr/>
        <p:txBody>
          <a:bodyPr/>
          <a:lstStyle/>
          <a:p>
            <a:fld id="{02322656-8894-1544-92AA-01B3CF5E6182}" type="slidenum">
              <a:rPr lang="en-US" smtClean="0"/>
              <a:pPr/>
              <a:t>14</a:t>
            </a:fld>
            <a:endParaRPr lang="en-US" dirty="0"/>
          </a:p>
        </p:txBody>
      </p:sp>
    </p:spTree>
    <p:extLst>
      <p:ext uri="{BB962C8B-B14F-4D97-AF65-F5344CB8AC3E}">
        <p14:creationId xmlns:p14="http://schemas.microsoft.com/office/powerpoint/2010/main" val="194661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15</a:t>
            </a:fld>
            <a:endParaRPr lang="en-US" dirty="0"/>
          </a:p>
        </p:txBody>
      </p:sp>
    </p:spTree>
    <p:extLst>
      <p:ext uri="{BB962C8B-B14F-4D97-AF65-F5344CB8AC3E}">
        <p14:creationId xmlns:p14="http://schemas.microsoft.com/office/powerpoint/2010/main" val="9834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Presentation</a:t>
            </a:r>
            <a:br>
              <a:rPr lang="en-US" dirty="0"/>
            </a:br>
            <a:r>
              <a:rPr lang="en-US" dirty="0"/>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a:t>Click to </a:t>
            </a:r>
            <a:r>
              <a:rPr lang="en-US"/>
              <a:t>edit title</a:t>
            </a:r>
            <a:endParaRPr lang="en-US" dirty="0"/>
          </a:p>
        </p:txBody>
      </p:sp>
    </p:spTree>
    <p:extLst>
      <p:ext uri="{BB962C8B-B14F-4D97-AF65-F5344CB8AC3E}">
        <p14:creationId xmlns:p14="http://schemas.microsoft.com/office/powerpoint/2010/main" val="1787271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549412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a:t>Click to edit title</a:t>
            </a:r>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10" name="Picture 9"/>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895" r:id="rId5"/>
    <p:sldLayoutId id="2147483897" r:id="rId6"/>
    <p:sldLayoutId id="2147483907" r:id="rId7"/>
    <p:sldLayoutId id="2147483898" r:id="rId8"/>
    <p:sldLayoutId id="2147483900" r:id="rId9"/>
    <p:sldLayoutId id="2147483906" r:id="rId10"/>
    <p:sldLayoutId id="2147483902" r:id="rId11"/>
  </p:sldLayoutIdLst>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tiff"/><Relationship Id="rId5" Type="http://schemas.openxmlformats.org/officeDocument/2006/relationships/image" Target="../media/image10.tiff"/><Relationship Id="rId6" Type="http://schemas.openxmlformats.org/officeDocument/2006/relationships/image" Target="../media/image11.png"/><Relationship Id="rId7" Type="http://schemas.openxmlformats.org/officeDocument/2006/relationships/image" Target="../media/image12.tiff"/><Relationship Id="rId8" Type="http://schemas.openxmlformats.org/officeDocument/2006/relationships/image" Target="../media/image13.png"/><Relationship Id="rId9" Type="http://schemas.openxmlformats.org/officeDocument/2006/relationships/image" Target="../media/image14.png"/><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1800" dirty="0"/>
              <a:t>ARCHIT SINGH</a:t>
            </a:r>
          </a:p>
          <a:p>
            <a:r>
              <a:rPr lang="en-US" sz="1800" dirty="0"/>
              <a:t>SHUBHAM SHARMA</a:t>
            </a:r>
          </a:p>
        </p:txBody>
      </p:sp>
      <p:sp>
        <p:nvSpPr>
          <p:cNvPr id="3" name="Title 2"/>
          <p:cNvSpPr>
            <a:spLocks noGrp="1"/>
          </p:cNvSpPr>
          <p:nvPr>
            <p:ph type="ctrTitle"/>
          </p:nvPr>
        </p:nvSpPr>
        <p:spPr/>
        <p:txBody>
          <a:bodyPr>
            <a:normAutofit/>
          </a:bodyPr>
          <a:lstStyle/>
          <a:p>
            <a:pPr>
              <a:lnSpc>
                <a:spcPct val="100000"/>
              </a:lnSpc>
            </a:pPr>
            <a:r>
              <a:rPr lang="en-US" sz="2400" dirty="0"/>
              <a:t>Associating genes and protein complexes with disease via network propagation</a:t>
            </a:r>
            <a:endParaRPr lang="en-US" dirty="0"/>
          </a:p>
        </p:txBody>
      </p:sp>
    </p:spTree>
    <p:extLst>
      <p:ext uri="{BB962C8B-B14F-4D97-AF65-F5344CB8AC3E}">
        <p14:creationId xmlns:p14="http://schemas.microsoft.com/office/powerpoint/2010/main" val="7107786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174241" y="1039916"/>
            <a:ext cx="7850908" cy="5818084"/>
          </a:xfrm>
          <a:prstGeom prst="rect">
            <a:avLst/>
          </a:prstGeom>
        </p:spPr>
      </p:pic>
    </p:spTree>
    <p:extLst>
      <p:ext uri="{BB962C8B-B14F-4D97-AF65-F5344CB8AC3E}">
        <p14:creationId xmlns:p14="http://schemas.microsoft.com/office/powerpoint/2010/main" val="6132008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
        <p:nvSpPr>
          <p:cNvPr id="2" name="Title 1"/>
          <p:cNvSpPr>
            <a:spLocks noGrp="1"/>
          </p:cNvSpPr>
          <p:nvPr>
            <p:ph type="title"/>
          </p:nvPr>
        </p:nvSpPr>
        <p:spPr>
          <a:xfrm>
            <a:off x="569468" y="1320800"/>
            <a:ext cx="10515600" cy="716084"/>
          </a:xfrm>
        </p:spPr>
        <p:txBody>
          <a:bodyPr>
            <a:normAutofit/>
          </a:bodyPr>
          <a:lstStyle/>
          <a:p>
            <a:r>
              <a:rPr lang="en-US" sz="2700" dirty="0" smtClean="0"/>
              <a:t>Results</a:t>
            </a:r>
            <a:endParaRPr lang="en-US" sz="2700" dirty="0"/>
          </a:p>
        </p:txBody>
      </p:sp>
    </p:spTree>
    <p:extLst>
      <p:ext uri="{BB962C8B-B14F-4D97-AF65-F5344CB8AC3E}">
        <p14:creationId xmlns:p14="http://schemas.microsoft.com/office/powerpoint/2010/main" val="15326426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569467" y="1320800"/>
            <a:ext cx="10555733" cy="716084"/>
          </a:xfrm>
        </p:spPr>
        <p:txBody>
          <a:bodyPr>
            <a:normAutofit/>
          </a:bodyPr>
          <a:lstStyle/>
          <a:p>
            <a:r>
              <a:rPr lang="en-US" sz="2700" dirty="0" smtClean="0"/>
              <a:t>Parameter Tuning</a:t>
            </a:r>
            <a:endParaRPr lang="en-US" sz="2700" dirty="0"/>
          </a:p>
        </p:txBody>
      </p:sp>
      <p:pic>
        <p:nvPicPr>
          <p:cNvPr id="4" name="Picture 3"/>
          <p:cNvPicPr>
            <a:picLocks noChangeAspect="1"/>
          </p:cNvPicPr>
          <p:nvPr/>
        </p:nvPicPr>
        <p:blipFill>
          <a:blip r:embed="rId3"/>
          <a:stretch>
            <a:fillRect/>
          </a:stretch>
        </p:blipFill>
        <p:spPr>
          <a:xfrm>
            <a:off x="3200399" y="2026388"/>
            <a:ext cx="5591035" cy="4831611"/>
          </a:xfrm>
          <a:prstGeom prst="rect">
            <a:avLst/>
          </a:prstGeom>
        </p:spPr>
      </p:pic>
    </p:spTree>
    <p:extLst>
      <p:ext uri="{BB962C8B-B14F-4D97-AF65-F5344CB8AC3E}">
        <p14:creationId xmlns:p14="http://schemas.microsoft.com/office/powerpoint/2010/main" val="7189625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Placeholder 7"/>
          <p:cNvPicPr>
            <a:picLocks noGrp="1" noChangeAspect="1"/>
          </p:cNvPicPr>
          <p:nvPr>
            <p:ph type="pic" idx="13"/>
          </p:nvPr>
        </p:nvPicPr>
        <p:blipFill>
          <a:blip r:embed="rId3">
            <a:extLst>
              <a:ext uri="{28A0092B-C50C-407E-A947-70E740481C1C}">
                <a14:useLocalDpi xmlns:a14="http://schemas.microsoft.com/office/drawing/2010/main" val="0"/>
              </a:ext>
            </a:extLst>
          </a:blip>
          <a:stretch>
            <a:fillRect/>
          </a:stretch>
        </p:blipFill>
        <p:spPr>
          <a:xfrm>
            <a:off x="1185179" y="2036884"/>
            <a:ext cx="9324307" cy="4171949"/>
          </a:xfrm>
        </p:spPr>
      </p:pic>
      <p:sp>
        <p:nvSpPr>
          <p:cNvPr id="3" name="Title 2"/>
          <p:cNvSpPr>
            <a:spLocks noGrp="1"/>
          </p:cNvSpPr>
          <p:nvPr>
            <p:ph type="title"/>
          </p:nvPr>
        </p:nvSpPr>
        <p:spPr>
          <a:xfrm>
            <a:off x="569467" y="1320800"/>
            <a:ext cx="10555733" cy="716084"/>
          </a:xfrm>
        </p:spPr>
        <p:txBody>
          <a:bodyPr>
            <a:normAutofit/>
          </a:bodyPr>
          <a:lstStyle/>
          <a:p>
            <a:r>
              <a:rPr lang="en-US" sz="2700" dirty="0" smtClean="0"/>
              <a:t>Prediction for Diseases with Unknown Causal Gene </a:t>
            </a:r>
            <a:endParaRPr lang="en-US" sz="2700" dirty="0"/>
          </a:p>
        </p:txBody>
      </p:sp>
    </p:spTree>
    <p:extLst>
      <p:ext uri="{BB962C8B-B14F-4D97-AF65-F5344CB8AC3E}">
        <p14:creationId xmlns:p14="http://schemas.microsoft.com/office/powerpoint/2010/main" val="10719027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569467" y="1320800"/>
            <a:ext cx="10555733" cy="716084"/>
          </a:xfrm>
        </p:spPr>
        <p:txBody>
          <a:bodyPr>
            <a:normAutofit/>
          </a:bodyPr>
          <a:lstStyle/>
          <a:p>
            <a:r>
              <a:rPr lang="en-US" sz="2700" dirty="0" smtClean="0"/>
              <a:t>PRINCE’s Application</a:t>
            </a:r>
            <a:endParaRPr lang="en-US" sz="2700" dirty="0"/>
          </a:p>
        </p:txBody>
      </p:sp>
    </p:spTree>
    <p:extLst>
      <p:ext uri="{BB962C8B-B14F-4D97-AF65-F5344CB8AC3E}">
        <p14:creationId xmlns:p14="http://schemas.microsoft.com/office/powerpoint/2010/main" val="18891378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Placeholder 7"/>
          <p:cNvPicPr>
            <a:picLocks noGrp="1" noChangeAspect="1"/>
          </p:cNvPicPr>
          <p:nvPr>
            <p:ph type="pic" idx="13"/>
          </p:nvPr>
        </p:nvPicPr>
        <p:blipFill>
          <a:blip r:embed="rId3">
            <a:extLst>
              <a:ext uri="{28A0092B-C50C-407E-A947-70E740481C1C}">
                <a14:useLocalDpi xmlns:a14="http://schemas.microsoft.com/office/drawing/2010/main" val="0"/>
              </a:ext>
            </a:extLst>
          </a:blip>
          <a:stretch>
            <a:fillRect/>
          </a:stretch>
        </p:blipFill>
        <p:spPr>
          <a:xfrm>
            <a:off x="894333" y="2331709"/>
            <a:ext cx="9906000" cy="2814456"/>
          </a:xfrm>
        </p:spPr>
      </p:pic>
      <p:sp>
        <p:nvSpPr>
          <p:cNvPr id="3" name="Title 2"/>
          <p:cNvSpPr>
            <a:spLocks noGrp="1"/>
          </p:cNvSpPr>
          <p:nvPr>
            <p:ph type="title"/>
          </p:nvPr>
        </p:nvSpPr>
        <p:spPr>
          <a:xfrm>
            <a:off x="569467" y="1320800"/>
            <a:ext cx="10555733" cy="716084"/>
          </a:xfrm>
        </p:spPr>
        <p:txBody>
          <a:bodyPr>
            <a:normAutofit/>
          </a:bodyPr>
          <a:lstStyle/>
          <a:p>
            <a:r>
              <a:rPr lang="en-US" sz="2700" dirty="0" smtClean="0"/>
              <a:t>Prediction</a:t>
            </a:r>
            <a:endParaRPr lang="en-US" sz="2700" dirty="0"/>
          </a:p>
        </p:txBody>
      </p:sp>
    </p:spTree>
    <p:extLst>
      <p:ext uri="{BB962C8B-B14F-4D97-AF65-F5344CB8AC3E}">
        <p14:creationId xmlns:p14="http://schemas.microsoft.com/office/powerpoint/2010/main" val="8843186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8368" y="954157"/>
            <a:ext cx="6638544" cy="631480"/>
          </a:xfrm>
        </p:spPr>
        <p:txBody>
          <a:bodyPr>
            <a:noAutofit/>
          </a:bodyPr>
          <a:lstStyle/>
          <a:p>
            <a:r>
              <a:rPr lang="en-US" sz="2700" dirty="0"/>
              <a:t>contents</a:t>
            </a:r>
          </a:p>
        </p:txBody>
      </p:sp>
      <p:sp>
        <p:nvSpPr>
          <p:cNvPr id="3" name="Subtitle 2"/>
          <p:cNvSpPr>
            <a:spLocks noGrp="1"/>
          </p:cNvSpPr>
          <p:nvPr>
            <p:ph type="subTitle" idx="1"/>
          </p:nvPr>
        </p:nvSpPr>
        <p:spPr>
          <a:xfrm>
            <a:off x="658368" y="1757223"/>
            <a:ext cx="6638544" cy="4146620"/>
          </a:xfrm>
        </p:spPr>
        <p:txBody>
          <a:bodyPr>
            <a:normAutofit/>
          </a:bodyPr>
          <a:lstStyle/>
          <a:p>
            <a:pPr marL="285750" indent="-285750">
              <a:buFont typeface="Arial" charset="0"/>
              <a:buChar char="•"/>
            </a:pPr>
            <a:endParaRPr lang="en-US" sz="1800" dirty="0"/>
          </a:p>
          <a:p>
            <a:pPr marL="285750" indent="-285750">
              <a:buFont typeface="Arial" charset="0"/>
              <a:buChar char="•"/>
            </a:pPr>
            <a:r>
              <a:rPr lang="en-US" sz="1800" dirty="0" smtClean="0"/>
              <a:t>Introduction</a:t>
            </a:r>
            <a:endParaRPr lang="en-US" sz="1800" dirty="0"/>
          </a:p>
          <a:p>
            <a:pPr marL="285750" indent="-285750">
              <a:buFont typeface="Arial" charset="0"/>
              <a:buChar char="•"/>
            </a:pPr>
            <a:r>
              <a:rPr lang="en-US" sz="1800" dirty="0" smtClean="0"/>
              <a:t>Challenges</a:t>
            </a:r>
            <a:endParaRPr lang="en-US" sz="1800" dirty="0"/>
          </a:p>
          <a:p>
            <a:pPr marL="285750" indent="-285750">
              <a:buFont typeface="Arial" charset="0"/>
              <a:buChar char="•"/>
            </a:pPr>
            <a:r>
              <a:rPr lang="en-US" sz="1800" dirty="0"/>
              <a:t>Existing Solutions and </a:t>
            </a:r>
            <a:r>
              <a:rPr lang="en-US" sz="1800" dirty="0" smtClean="0"/>
              <a:t>their Shortcomings</a:t>
            </a:r>
            <a:endParaRPr lang="en-US" sz="1800" dirty="0"/>
          </a:p>
          <a:p>
            <a:pPr marL="285750" indent="-285750">
              <a:buFont typeface="Arial" charset="0"/>
              <a:buChar char="•"/>
            </a:pPr>
            <a:r>
              <a:rPr lang="en-US" sz="1800" dirty="0" smtClean="0"/>
              <a:t>PRINCE (</a:t>
            </a:r>
            <a:r>
              <a:rPr lang="en-US" sz="1800" dirty="0" err="1" smtClean="0"/>
              <a:t>PRIoritizatioN</a:t>
            </a:r>
            <a:r>
              <a:rPr lang="en-US" sz="1800" dirty="0" smtClean="0"/>
              <a:t> </a:t>
            </a:r>
            <a:r>
              <a:rPr lang="en-US" sz="1800" dirty="0"/>
              <a:t>and Complex Elucidation) </a:t>
            </a:r>
          </a:p>
          <a:p>
            <a:pPr marL="285750" indent="-285750">
              <a:buFont typeface="Arial" charset="0"/>
              <a:buChar char="•"/>
            </a:pPr>
            <a:r>
              <a:rPr lang="en-US" sz="1800" dirty="0" smtClean="0"/>
              <a:t>Comparison with other methods</a:t>
            </a:r>
            <a:endParaRPr lang="en-US" sz="1800" dirty="0"/>
          </a:p>
          <a:p>
            <a:pPr marL="285750" indent="-285750">
              <a:buFont typeface="Arial" charset="0"/>
              <a:buChar char="•"/>
            </a:pPr>
            <a:r>
              <a:rPr lang="en-US" sz="1800" dirty="0"/>
              <a:t>Limitations</a:t>
            </a:r>
          </a:p>
        </p:txBody>
      </p:sp>
    </p:spTree>
    <p:extLst>
      <p:ext uri="{BB962C8B-B14F-4D97-AF65-F5344CB8AC3E}">
        <p14:creationId xmlns:p14="http://schemas.microsoft.com/office/powerpoint/2010/main" val="10761857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10789330" cy="4343203"/>
          </a:xfrm>
        </p:spPr>
        <p:txBody>
          <a:bodyPr/>
          <a:lstStyle/>
          <a:p>
            <a:r>
              <a:rPr lang="en-US" sz="1800" dirty="0"/>
              <a:t>Genes - A gene is a basic unit of heredity in a living organism. Genes are coded instructions that decide what the organism is like, how it behaves in its environment.</a:t>
            </a:r>
          </a:p>
          <a:p>
            <a:r>
              <a:rPr lang="en-US" sz="1800" dirty="0"/>
              <a:t>Proteins - Proteins are large, complex molecules that play many critical roles in the body. They are necessary for building the structural components of the human body, such as muscles and organs.</a:t>
            </a:r>
          </a:p>
          <a:p>
            <a:r>
              <a:rPr lang="en-US" sz="1800" dirty="0"/>
              <a:t>PPI - Protein–protein interactions (PPIs) are the physical contacts of high specificity established between two or more protein molecules</a:t>
            </a:r>
          </a:p>
          <a:p>
            <a:r>
              <a:rPr lang="en-US" sz="1800" dirty="0"/>
              <a:t>Genes and proteins - Most genes contain the information require to make proteins. The journey from gene to protein is one that is complex and controlled within each cell and it consists of two major steps – transcription and translation</a:t>
            </a:r>
          </a:p>
        </p:txBody>
      </p:sp>
      <p:sp>
        <p:nvSpPr>
          <p:cNvPr id="3" name="Title 2"/>
          <p:cNvSpPr>
            <a:spLocks noGrp="1"/>
          </p:cNvSpPr>
          <p:nvPr>
            <p:ph type="title"/>
          </p:nvPr>
        </p:nvSpPr>
        <p:spPr>
          <a:xfrm>
            <a:off x="569468" y="1320800"/>
            <a:ext cx="10515600" cy="716084"/>
          </a:xfrm>
        </p:spPr>
        <p:txBody>
          <a:bodyPr>
            <a:normAutofit/>
          </a:bodyPr>
          <a:lstStyle/>
          <a:p>
            <a:r>
              <a:rPr lang="en-US" sz="2700" dirty="0" smtClean="0"/>
              <a:t>Introduction</a:t>
            </a:r>
            <a:endParaRPr lang="en-US" sz="2700" dirty="0"/>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10789330" cy="4343203"/>
          </a:xfrm>
        </p:spPr>
        <p:txBody>
          <a:bodyPr/>
          <a:lstStyle/>
          <a:p>
            <a:r>
              <a:rPr lang="en-US" sz="1800" dirty="0"/>
              <a:t>Identification of disease-causing genes is a fundamental challenge in human health</a:t>
            </a:r>
          </a:p>
          <a:p>
            <a:r>
              <a:rPr lang="en-US" sz="1800" dirty="0"/>
              <a:t>Recently, several studies have tackled this challenge via a network-based approach, motivated by the observation that genes causing the same or similar diseases tend to lie close to one another in a network of protein-protein or functional interactions. </a:t>
            </a:r>
          </a:p>
          <a:p>
            <a:r>
              <a:rPr lang="en-US" sz="1800" dirty="0"/>
              <a:t>Most of these approaches use only local network information in the inference process and are restricted to inferring single gene associations. </a:t>
            </a:r>
          </a:p>
          <a:p>
            <a:r>
              <a:rPr lang="en-US" sz="1800" dirty="0"/>
              <a:t>This research provides a global, network-based method for prioritizing disease genes and inferring protein complex associations, which we call PRINCE</a:t>
            </a:r>
          </a:p>
        </p:txBody>
      </p:sp>
      <p:sp>
        <p:nvSpPr>
          <p:cNvPr id="3" name="Title 2"/>
          <p:cNvSpPr>
            <a:spLocks noGrp="1"/>
          </p:cNvSpPr>
          <p:nvPr>
            <p:ph type="title"/>
          </p:nvPr>
        </p:nvSpPr>
        <p:spPr>
          <a:xfrm>
            <a:off x="569468" y="1320800"/>
            <a:ext cx="10515600" cy="716084"/>
          </a:xfrm>
        </p:spPr>
        <p:txBody>
          <a:bodyPr>
            <a:normAutofit/>
          </a:bodyPr>
          <a:lstStyle/>
          <a:p>
            <a:r>
              <a:rPr lang="en-US" sz="2700" dirty="0" smtClean="0"/>
              <a:t>Challenges</a:t>
            </a:r>
            <a:endParaRPr lang="en-US" sz="2700" dirty="0"/>
          </a:p>
        </p:txBody>
      </p:sp>
    </p:spTree>
    <p:extLst>
      <p:ext uri="{BB962C8B-B14F-4D97-AF65-F5344CB8AC3E}">
        <p14:creationId xmlns:p14="http://schemas.microsoft.com/office/powerpoint/2010/main" val="25818916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10789330" cy="2635701"/>
          </a:xfrm>
        </p:spPr>
        <p:txBody>
          <a:bodyPr/>
          <a:lstStyle/>
          <a:p>
            <a:r>
              <a:rPr lang="en-US" sz="1800" dirty="0"/>
              <a:t>Lage K. et al. – Devised a method of scoring a protein </a:t>
            </a:r>
            <a:r>
              <a:rPr lang="en-US" sz="1800" dirty="0" err="1"/>
              <a:t>wrt</a:t>
            </a:r>
            <a:r>
              <a:rPr lang="en-US" sz="1800" dirty="0"/>
              <a:t> a disease based on the involvement of its direct neighbors in a similar disease</a:t>
            </a:r>
          </a:p>
          <a:p>
            <a:r>
              <a:rPr lang="en-US" sz="1800" dirty="0"/>
              <a:t>Kohler et al. – Performed this by grouping diseases into families. For a given disease they employed a random walk from the known genes to prioritize the candidate genes</a:t>
            </a:r>
          </a:p>
          <a:p>
            <a:r>
              <a:rPr lang="en-US" sz="1800" dirty="0"/>
              <a:t>Wu et al. – Devised a method to score a candidate gene based on correlation between vectors of similarity between the disease and diseases with known causal genes and the vector of closeness between the gene g and the known disease genes.</a:t>
            </a:r>
          </a:p>
        </p:txBody>
      </p:sp>
      <p:sp>
        <p:nvSpPr>
          <p:cNvPr id="3" name="Title 2"/>
          <p:cNvSpPr>
            <a:spLocks noGrp="1"/>
          </p:cNvSpPr>
          <p:nvPr>
            <p:ph type="title"/>
          </p:nvPr>
        </p:nvSpPr>
        <p:spPr>
          <a:xfrm>
            <a:off x="569468" y="1320800"/>
            <a:ext cx="10515600" cy="716084"/>
          </a:xfrm>
        </p:spPr>
        <p:txBody>
          <a:bodyPr>
            <a:normAutofit/>
          </a:bodyPr>
          <a:lstStyle/>
          <a:p>
            <a:r>
              <a:rPr lang="en-US" sz="2700" dirty="0"/>
              <a:t>Existing Solutions and </a:t>
            </a:r>
            <a:r>
              <a:rPr lang="en-US" sz="2700" dirty="0" smtClean="0"/>
              <a:t>their Shortcomings</a:t>
            </a:r>
            <a:endParaRPr lang="en-US" sz="2700" dirty="0"/>
          </a:p>
        </p:txBody>
      </p:sp>
      <p:sp>
        <p:nvSpPr>
          <p:cNvPr id="4" name="Text Placeholder 1">
            <a:extLst>
              <a:ext uri="{FF2B5EF4-FFF2-40B4-BE49-F238E27FC236}">
                <a16:creationId xmlns="" xmlns:a16="http://schemas.microsoft.com/office/drawing/2014/main" id="{BF59EDBA-3EC4-4827-8162-4FB098E60D6A}"/>
              </a:ext>
            </a:extLst>
          </p:cNvPr>
          <p:cNvSpPr txBox="1">
            <a:spLocks/>
          </p:cNvSpPr>
          <p:nvPr/>
        </p:nvSpPr>
        <p:spPr>
          <a:xfrm>
            <a:off x="569468" y="5753540"/>
            <a:ext cx="8557757" cy="716085"/>
          </a:xfrm>
          <a:prstGeom prst="rect">
            <a:avLst/>
          </a:prstGeom>
        </p:spPr>
        <p:txBody>
          <a:bodyPr vert="horz" lIns="182880" tIns="45720" rIns="182880" bIns="45720" rtlCol="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kern="1200" spc="-50" baseline="0">
                <a:solidFill>
                  <a:schemeClr val="tx1"/>
                </a:solidFill>
                <a:latin typeface="Arial" charset="0"/>
                <a:ea typeface="Arial" charset="0"/>
                <a:cs typeface="Arial" charset="0"/>
              </a:defRPr>
            </a:lvl1pPr>
            <a:lvl2pPr marL="457189" indent="0" algn="l" defTabSz="914400" rtl="0" eaLnBrk="1" latinLnBrk="0" hangingPunct="1">
              <a:lnSpc>
                <a:spcPct val="90000"/>
              </a:lnSpc>
              <a:spcBef>
                <a:spcPts val="500"/>
              </a:spcBef>
              <a:buClr>
                <a:srgbClr val="005BBB"/>
              </a:buClr>
              <a:buFont typeface="Arial" panose="020B0604020202020204" pitchFamily="34" charset="0"/>
              <a:buNone/>
              <a:defRPr sz="2000" kern="1200" baseline="0">
                <a:solidFill>
                  <a:schemeClr val="tx1">
                    <a:tint val="75000"/>
                  </a:schemeClr>
                </a:solidFill>
                <a:latin typeface="Arial" charset="0"/>
                <a:ea typeface="Arial" charset="0"/>
                <a:cs typeface="Arial" charset="0"/>
              </a:defRPr>
            </a:lvl2pPr>
            <a:lvl3pPr marL="914377" indent="0" algn="l" defTabSz="914400" rtl="0" eaLnBrk="1" latinLnBrk="0" hangingPunct="1">
              <a:lnSpc>
                <a:spcPct val="90000"/>
              </a:lnSpc>
              <a:spcBef>
                <a:spcPts val="500"/>
              </a:spcBef>
              <a:buClr>
                <a:srgbClr val="005BBB"/>
              </a:buClr>
              <a:buFont typeface="LucidaGrande" charset="0"/>
              <a:buNone/>
              <a:defRPr sz="1800" kern="1200" baseline="0">
                <a:solidFill>
                  <a:schemeClr val="tx1">
                    <a:tint val="75000"/>
                  </a:schemeClr>
                </a:solidFill>
                <a:latin typeface="Arial" charset="0"/>
                <a:ea typeface="Arial" charset="0"/>
                <a:cs typeface="Arial" charset="0"/>
              </a:defRPr>
            </a:lvl3pPr>
            <a:lvl4pPr marL="1371566" indent="0" algn="l" defTabSz="914400" rtl="0" eaLnBrk="1" latinLnBrk="0" hangingPunct="1">
              <a:lnSpc>
                <a:spcPct val="90000"/>
              </a:lnSpc>
              <a:spcBef>
                <a:spcPts val="500"/>
              </a:spcBef>
              <a:buClr>
                <a:srgbClr val="005BBB"/>
              </a:buClr>
              <a:buFont typeface="Arial" panose="020B0604020202020204" pitchFamily="34" charset="0"/>
              <a:buNone/>
              <a:defRPr sz="1600" kern="1200">
                <a:solidFill>
                  <a:schemeClr val="tx1">
                    <a:tint val="75000"/>
                  </a:schemeClr>
                </a:solidFill>
                <a:latin typeface="Arial" charset="0"/>
                <a:ea typeface="Arial" charset="0"/>
                <a:cs typeface="Arial" charset="0"/>
              </a:defRPr>
            </a:lvl4pPr>
            <a:lvl5pPr marL="1828754" indent="0" algn="l" defTabSz="914400" rtl="0" eaLnBrk="1" latinLnBrk="0" hangingPunct="1">
              <a:lnSpc>
                <a:spcPct val="90000"/>
              </a:lnSpc>
              <a:spcBef>
                <a:spcPts val="500"/>
              </a:spcBef>
              <a:buClr>
                <a:srgbClr val="005BBB"/>
              </a:buClr>
              <a:buFont typeface="Arial" panose="020B0604020202020204" pitchFamily="34" charset="0"/>
              <a:buNone/>
              <a:defRPr sz="1600" kern="1200">
                <a:solidFill>
                  <a:schemeClr val="tx1">
                    <a:tint val="75000"/>
                  </a:schemeClr>
                </a:solidFill>
                <a:latin typeface="Arial" charset="0"/>
                <a:ea typeface="Arial" charset="0"/>
                <a:cs typeface="Arial" charset="0"/>
              </a:defRPr>
            </a:lvl5pPr>
            <a:lvl6pPr marL="2285943"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131"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32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509"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800" dirty="0"/>
              <a:t>These methods either reveal a local network of genes or suggest just the prioritization and not the association between genes</a:t>
            </a:r>
          </a:p>
        </p:txBody>
      </p:sp>
    </p:spTree>
    <p:extLst>
      <p:ext uri="{BB962C8B-B14F-4D97-AF65-F5344CB8AC3E}">
        <p14:creationId xmlns:p14="http://schemas.microsoft.com/office/powerpoint/2010/main" val="2754214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3"/>
          </p:nvPr>
        </p:nvPicPr>
        <p:blipFill>
          <a:blip r:embed="rId3">
            <a:extLst>
              <a:ext uri="{28A0092B-C50C-407E-A947-70E740481C1C}">
                <a14:useLocalDpi xmlns:a14="http://schemas.microsoft.com/office/drawing/2010/main" val="0"/>
              </a:ext>
            </a:extLst>
          </a:blip>
          <a:stretch>
            <a:fillRect/>
          </a:stretch>
        </p:blipFill>
        <p:spPr>
          <a:xfrm>
            <a:off x="6715322" y="0"/>
            <a:ext cx="5310554" cy="6858000"/>
          </a:xfrm>
        </p:spPr>
      </p:pic>
      <p:sp>
        <p:nvSpPr>
          <p:cNvPr id="4" name="Text Placeholder 3"/>
          <p:cNvSpPr>
            <a:spLocks noGrp="1"/>
          </p:cNvSpPr>
          <p:nvPr>
            <p:ph type="body" idx="1"/>
          </p:nvPr>
        </p:nvSpPr>
        <p:spPr>
          <a:xfrm>
            <a:off x="569468" y="2189263"/>
            <a:ext cx="4345431" cy="4394417"/>
          </a:xfrm>
        </p:spPr>
        <p:txBody>
          <a:bodyPr/>
          <a:lstStyle/>
          <a:p>
            <a:pPr marL="285750" indent="-285750">
              <a:buFont typeface="Arial" charset="0"/>
              <a:buChar char="•"/>
            </a:pPr>
            <a:r>
              <a:rPr lang="en-US" dirty="0"/>
              <a:t>Iterative network propagation method</a:t>
            </a:r>
          </a:p>
          <a:p>
            <a:pPr marL="285750" indent="-285750">
              <a:buFont typeface="Arial" charset="0"/>
              <a:buChar char="•"/>
            </a:pPr>
            <a:r>
              <a:rPr lang="en-US" dirty="0"/>
              <a:t>Gene Prioritization Function</a:t>
            </a:r>
          </a:p>
          <a:p>
            <a:pPr marL="285750" indent="-285750">
              <a:buFont typeface="Arial" charset="0"/>
              <a:buChar char="•"/>
            </a:pPr>
            <a:endParaRPr lang="en-US" dirty="0"/>
          </a:p>
          <a:p>
            <a:pPr marL="285750" indent="-285750">
              <a:buFont typeface="Arial" charset="0"/>
              <a:buChar char="•"/>
            </a:pPr>
            <a:endParaRPr lang="en-US" dirty="0"/>
          </a:p>
          <a:p>
            <a:pPr marL="285750" indent="-285750">
              <a:buFont typeface="Arial" charset="0"/>
              <a:buChar char="•"/>
            </a:pPr>
            <a:endParaRPr lang="en-US" dirty="0"/>
          </a:p>
          <a:p>
            <a:pPr marL="285750" indent="-285750">
              <a:buFont typeface="Arial" charset="0"/>
              <a:buChar char="•"/>
            </a:pPr>
            <a:r>
              <a:rPr lang="en-US" dirty="0"/>
              <a:t>Computing prior information vector Y using similarity between diseases</a:t>
            </a:r>
          </a:p>
          <a:p>
            <a:pPr marL="285750" indent="-285750">
              <a:buFont typeface="Arial" charset="0"/>
              <a:buChar char="•"/>
            </a:pPr>
            <a:endParaRPr lang="en-US" dirty="0"/>
          </a:p>
          <a:p>
            <a:pPr marL="285750" indent="-285750">
              <a:buFont typeface="Arial" charset="0"/>
              <a:buChar char="•"/>
            </a:pPr>
            <a:r>
              <a:rPr lang="en-US" dirty="0"/>
              <a:t>Iteration</a:t>
            </a:r>
          </a:p>
          <a:p>
            <a:pPr marL="285750" indent="-285750">
              <a:buFont typeface="Arial" charset="0"/>
              <a:buChar char="•"/>
            </a:pPr>
            <a:endParaRPr lang="en-US" dirty="0"/>
          </a:p>
          <a:p>
            <a:pPr marL="285750" indent="-285750">
              <a:buFont typeface="Arial" charset="0"/>
              <a:buChar char="•"/>
            </a:pPr>
            <a:endParaRPr lang="en-US" dirty="0"/>
          </a:p>
        </p:txBody>
      </p:sp>
      <p:sp>
        <p:nvSpPr>
          <p:cNvPr id="3" name="Title 2"/>
          <p:cNvSpPr>
            <a:spLocks noGrp="1"/>
          </p:cNvSpPr>
          <p:nvPr>
            <p:ph type="title"/>
          </p:nvPr>
        </p:nvSpPr>
        <p:spPr>
          <a:xfrm>
            <a:off x="569468" y="1320800"/>
            <a:ext cx="6421882" cy="716084"/>
          </a:xfrm>
        </p:spPr>
        <p:txBody>
          <a:bodyPr>
            <a:normAutofit fontScale="90000"/>
          </a:bodyPr>
          <a:lstStyle/>
          <a:p>
            <a:r>
              <a:rPr lang="en-US" dirty="0"/>
              <a:t>PRINCE to the rescue - (</a:t>
            </a:r>
            <a:r>
              <a:rPr lang="en-US" dirty="0" err="1"/>
              <a:t>PRIoritizatioN</a:t>
            </a:r>
            <a:r>
              <a:rPr lang="en-US" dirty="0"/>
              <a:t> and Complex Elucidation) </a:t>
            </a:r>
          </a:p>
        </p:txBody>
      </p:sp>
      <p:sp>
        <p:nvSpPr>
          <p:cNvPr id="5" name="Arc 4"/>
          <p:cNvSpPr/>
          <p:nvPr/>
        </p:nvSpPr>
        <p:spPr>
          <a:xfrm rot="14218706" flipV="1">
            <a:off x="5478940" y="4502928"/>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6" name="TextBox 5"/>
          <p:cNvSpPr txBox="1"/>
          <p:nvPr/>
        </p:nvSpPr>
        <p:spPr>
          <a:xfrm>
            <a:off x="4572001" y="5540527"/>
            <a:ext cx="1842036" cy="738664"/>
          </a:xfrm>
          <a:prstGeom prst="rect">
            <a:avLst/>
          </a:prstGeom>
          <a:noFill/>
        </p:spPr>
        <p:txBody>
          <a:bodyPr wrap="square" rtlCol="0">
            <a:spAutoFit/>
          </a:bodyPr>
          <a:lstStyle/>
          <a:p>
            <a:r>
              <a:rPr lang="en-US" sz="1400" dirty="0">
                <a:solidFill>
                  <a:srgbClr val="00C7B1"/>
                </a:solidFill>
                <a:latin typeface="Arial" charset="0"/>
                <a:ea typeface="Arial" charset="0"/>
                <a:cs typeface="Arial" charset="0"/>
              </a:rPr>
              <a:t>Convergence of flow after several iterations</a:t>
            </a:r>
            <a:endParaRPr lang="en-US" sz="1300" dirty="0">
              <a:solidFill>
                <a:srgbClr val="00C7B1"/>
              </a:solidFill>
              <a:latin typeface="Arial" charset="0"/>
              <a:ea typeface="Arial" charset="0"/>
              <a:cs typeface="Arial" charset="0"/>
            </a:endParaRPr>
          </a:p>
        </p:txBody>
      </p:sp>
      <p:pic>
        <p:nvPicPr>
          <p:cNvPr id="9" name="Picture 8"/>
          <p:cNvPicPr>
            <a:picLocks noChangeAspect="1"/>
          </p:cNvPicPr>
          <p:nvPr/>
        </p:nvPicPr>
        <p:blipFill>
          <a:blip r:embed="rId4"/>
          <a:stretch>
            <a:fillRect/>
          </a:stretch>
        </p:blipFill>
        <p:spPr>
          <a:xfrm>
            <a:off x="762000" y="2954269"/>
            <a:ext cx="3810001" cy="862918"/>
          </a:xfrm>
          <a:prstGeom prst="rect">
            <a:avLst/>
          </a:prstGeom>
        </p:spPr>
      </p:pic>
      <p:pic>
        <p:nvPicPr>
          <p:cNvPr id="11" name="Picture 10"/>
          <p:cNvPicPr>
            <a:picLocks noChangeAspect="1"/>
          </p:cNvPicPr>
          <p:nvPr/>
        </p:nvPicPr>
        <p:blipFill>
          <a:blip r:embed="rId5"/>
          <a:stretch>
            <a:fillRect/>
          </a:stretch>
        </p:blipFill>
        <p:spPr>
          <a:xfrm>
            <a:off x="780911" y="3725227"/>
            <a:ext cx="4154932" cy="568873"/>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261" y="4276811"/>
            <a:ext cx="1660127" cy="209260"/>
          </a:xfrm>
          <a:prstGeom prst="rect">
            <a:avLst/>
          </a:prstGeom>
        </p:spPr>
      </p:pic>
      <p:pic>
        <p:nvPicPr>
          <p:cNvPr id="13" name="Picture 12"/>
          <p:cNvPicPr>
            <a:picLocks noChangeAspect="1"/>
          </p:cNvPicPr>
          <p:nvPr/>
        </p:nvPicPr>
        <p:blipFill>
          <a:blip r:embed="rId7"/>
          <a:stretch>
            <a:fillRect/>
          </a:stretch>
        </p:blipFill>
        <p:spPr>
          <a:xfrm>
            <a:off x="900193" y="6170964"/>
            <a:ext cx="2363512" cy="295439"/>
          </a:xfrm>
          <a:prstGeom prst="rect">
            <a:avLst/>
          </a:prstGeom>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14261" y="5243379"/>
            <a:ext cx="1537041" cy="468797"/>
          </a:xfrm>
          <a:prstGeom prst="rect">
            <a:avLst/>
          </a:prstGeom>
        </p:spPr>
      </p:pic>
      <p:pic>
        <p:nvPicPr>
          <p:cNvPr id="15" name="Picture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41331" y="5341045"/>
            <a:ext cx="1451075" cy="262428"/>
          </a:xfrm>
          <a:prstGeom prst="rect">
            <a:avLst/>
          </a:prstGeom>
        </p:spPr>
      </p:pic>
    </p:spTree>
    <p:extLst>
      <p:ext uri="{BB962C8B-B14F-4D97-AF65-F5344CB8AC3E}">
        <p14:creationId xmlns:p14="http://schemas.microsoft.com/office/powerpoint/2010/main" val="229692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3"/>
          </p:nvPr>
        </p:nvPicPr>
        <p:blipFill>
          <a:blip r:embed="rId3">
            <a:extLst>
              <a:ext uri="{28A0092B-C50C-407E-A947-70E740481C1C}">
                <a14:useLocalDpi xmlns:a14="http://schemas.microsoft.com/office/drawing/2010/main" val="0"/>
              </a:ext>
            </a:extLst>
          </a:blip>
          <a:stretch>
            <a:fillRect/>
          </a:stretch>
        </p:blipFill>
        <p:spPr>
          <a:xfrm>
            <a:off x="6715322" y="0"/>
            <a:ext cx="5310554" cy="6858000"/>
          </a:xfrm>
        </p:spPr>
      </p:pic>
      <p:sp>
        <p:nvSpPr>
          <p:cNvPr id="4" name="Text Placeholder 3"/>
          <p:cNvSpPr>
            <a:spLocks noGrp="1"/>
          </p:cNvSpPr>
          <p:nvPr>
            <p:ph type="body" idx="1"/>
          </p:nvPr>
        </p:nvSpPr>
        <p:spPr>
          <a:xfrm>
            <a:off x="569468" y="2189263"/>
            <a:ext cx="6532372" cy="4394417"/>
          </a:xfrm>
        </p:spPr>
        <p:txBody>
          <a:bodyPr/>
          <a:lstStyle/>
          <a:p>
            <a:pPr marL="285750" indent="-285750">
              <a:buFont typeface="Arial" charset="0"/>
              <a:buChar char="•"/>
            </a:pPr>
            <a:r>
              <a:rPr lang="en-US" dirty="0" smtClean="0"/>
              <a:t>Parameter Tuning </a:t>
            </a:r>
            <a:r>
              <a:rPr lang="mr-IN" dirty="0" smtClean="0"/>
              <a:t>–</a:t>
            </a:r>
            <a:r>
              <a:rPr lang="en-US" dirty="0" smtClean="0"/>
              <a:t> tuned using cross validation</a:t>
            </a:r>
          </a:p>
          <a:p>
            <a:pPr lvl="1"/>
            <a:r>
              <a:rPr lang="en-US" sz="1650" dirty="0" smtClean="0"/>
              <a:t>c </a:t>
            </a:r>
            <a:r>
              <a:rPr lang="mr-IN" sz="1650" dirty="0" smtClean="0"/>
              <a:t>–</a:t>
            </a:r>
            <a:r>
              <a:rPr lang="en-US" sz="1650" dirty="0" smtClean="0"/>
              <a:t> Parameter controlling the logistic regression transformation</a:t>
            </a:r>
          </a:p>
          <a:p>
            <a:pPr lvl="1"/>
            <a:r>
              <a:rPr lang="en-US" sz="1650" dirty="0" smtClean="0"/>
              <a:t>⍺ - Relative importance of prior information in the association      </a:t>
            </a:r>
          </a:p>
          <a:p>
            <a:pPr lvl="1"/>
            <a:r>
              <a:rPr lang="en-US" sz="1650" dirty="0"/>
              <a:t> </a:t>
            </a:r>
            <a:r>
              <a:rPr lang="en-US" sz="1650" dirty="0" smtClean="0"/>
              <a:t>    </a:t>
            </a:r>
            <a:r>
              <a:rPr lang="en-US" sz="1650" dirty="0" err="1" smtClean="0"/>
              <a:t>assignement</a:t>
            </a:r>
            <a:endParaRPr lang="en-US" sz="1650" dirty="0" smtClean="0"/>
          </a:p>
          <a:p>
            <a:pPr lvl="1"/>
            <a:r>
              <a:rPr lang="en-US" sz="1650" dirty="0" smtClean="0"/>
              <a:t>Number of Propagation iterations</a:t>
            </a:r>
          </a:p>
          <a:p>
            <a:pPr marL="285750" indent="-285750">
              <a:buFont typeface="Arial" charset="0"/>
              <a:buChar char="•"/>
            </a:pPr>
            <a:r>
              <a:rPr lang="en-US" dirty="0" smtClean="0"/>
              <a:t>Powerful method with demonstrated ability</a:t>
            </a:r>
          </a:p>
          <a:p>
            <a:pPr marL="285750" indent="-285750">
              <a:buFont typeface="Arial" charset="0"/>
              <a:buChar char="•"/>
            </a:pPr>
            <a:r>
              <a:rPr lang="en-US" dirty="0" smtClean="0"/>
              <a:t>Global Network Approach</a:t>
            </a:r>
          </a:p>
          <a:p>
            <a:pPr marL="285750" indent="-285750">
              <a:buFont typeface="Arial" charset="0"/>
              <a:buChar char="•"/>
            </a:pPr>
            <a:r>
              <a:rPr lang="en-US" dirty="0" smtClean="0"/>
              <a:t>Normalization of PPI weights as well as disease-disease similarities</a:t>
            </a:r>
          </a:p>
          <a:p>
            <a:pPr marL="285750" indent="-285750">
              <a:buFont typeface="Arial" charset="0"/>
              <a:buChar char="•"/>
            </a:pPr>
            <a:endParaRPr lang="en-US" dirty="0" smtClean="0"/>
          </a:p>
          <a:p>
            <a:pPr marL="285750" indent="-285750">
              <a:buFont typeface="Arial" charset="0"/>
              <a:buChar char="•"/>
            </a:pPr>
            <a:endParaRPr lang="en-US" dirty="0" smtClean="0"/>
          </a:p>
          <a:p>
            <a:pPr marL="285750" indent="-285750">
              <a:buFont typeface="Arial" charset="0"/>
              <a:buChar char="•"/>
            </a:pPr>
            <a:endParaRPr lang="en-US" dirty="0"/>
          </a:p>
        </p:txBody>
      </p:sp>
      <p:sp>
        <p:nvSpPr>
          <p:cNvPr id="3" name="Title 2"/>
          <p:cNvSpPr>
            <a:spLocks noGrp="1"/>
          </p:cNvSpPr>
          <p:nvPr>
            <p:ph type="title"/>
          </p:nvPr>
        </p:nvSpPr>
        <p:spPr>
          <a:xfrm>
            <a:off x="569468" y="1320800"/>
            <a:ext cx="6421882" cy="716084"/>
          </a:xfrm>
        </p:spPr>
        <p:txBody>
          <a:bodyPr>
            <a:normAutofit fontScale="90000"/>
          </a:bodyPr>
          <a:lstStyle/>
          <a:p>
            <a:r>
              <a:rPr lang="en-US" dirty="0"/>
              <a:t>PRINCE (</a:t>
            </a:r>
            <a:r>
              <a:rPr lang="en-US" dirty="0" err="1"/>
              <a:t>PRIoritizatioN</a:t>
            </a:r>
            <a:r>
              <a:rPr lang="en-US" dirty="0"/>
              <a:t> and Complex </a:t>
            </a:r>
            <a:r>
              <a:rPr lang="en-US" dirty="0" smtClean="0"/>
              <a:t>Elucidation</a:t>
            </a:r>
            <a:r>
              <a:rPr lang="en-US" dirty="0"/>
              <a:t>) </a:t>
            </a:r>
          </a:p>
        </p:txBody>
      </p:sp>
    </p:spTree>
    <p:extLst>
      <p:ext uri="{BB962C8B-B14F-4D97-AF65-F5344CB8AC3E}">
        <p14:creationId xmlns:p14="http://schemas.microsoft.com/office/powerpoint/2010/main" val="17171833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569468" y="2189263"/>
            <a:ext cx="5526532" cy="4394417"/>
          </a:xfrm>
        </p:spPr>
        <p:txBody>
          <a:bodyPr/>
          <a:lstStyle/>
          <a:p>
            <a:pPr marL="285750" indent="-285750">
              <a:buFont typeface="Arial" charset="0"/>
              <a:buChar char="•"/>
            </a:pPr>
            <a:r>
              <a:rPr lang="en-US" dirty="0"/>
              <a:t>L</a:t>
            </a:r>
            <a:r>
              <a:rPr lang="en-US" dirty="0" smtClean="0"/>
              <a:t>eave-one-out </a:t>
            </a:r>
            <a:r>
              <a:rPr lang="en-US" dirty="0"/>
              <a:t>cross </a:t>
            </a:r>
            <a:r>
              <a:rPr lang="en-US" dirty="0" smtClean="0"/>
              <a:t>validation</a:t>
            </a:r>
            <a:endParaRPr lang="en-US" dirty="0"/>
          </a:p>
          <a:p>
            <a:pPr marL="285750" indent="-285750">
              <a:buFont typeface="Arial" charset="0"/>
              <a:buChar char="•"/>
            </a:pPr>
            <a:r>
              <a:rPr lang="en-US" dirty="0"/>
              <a:t>P</a:t>
            </a:r>
            <a:r>
              <a:rPr lang="en-US" dirty="0" smtClean="0"/>
              <a:t>recision </a:t>
            </a:r>
            <a:r>
              <a:rPr lang="en-US" dirty="0"/>
              <a:t>versus </a:t>
            </a:r>
            <a:r>
              <a:rPr lang="en-US" dirty="0" smtClean="0"/>
              <a:t>Recall graph </a:t>
            </a:r>
            <a:r>
              <a:rPr lang="en-US" dirty="0"/>
              <a:t>when varying the rank threshold 1&lt;k&lt;100</a:t>
            </a:r>
          </a:p>
          <a:p>
            <a:pPr marL="285750" indent="-285750">
              <a:buFont typeface="Arial" charset="0"/>
              <a:buChar char="•"/>
            </a:pPr>
            <a:r>
              <a:rPr lang="en-US" dirty="0"/>
              <a:t>As can be seen from the graph Precision takes a dip and Recall sees an increase with the increasing value of k</a:t>
            </a:r>
          </a:p>
          <a:p>
            <a:pPr marL="285750" indent="-285750">
              <a:buFont typeface="Arial" charset="0"/>
              <a:buChar char="•"/>
            </a:pPr>
            <a:endParaRPr lang="en-US" dirty="0"/>
          </a:p>
        </p:txBody>
      </p:sp>
      <p:sp>
        <p:nvSpPr>
          <p:cNvPr id="3" name="Title 2"/>
          <p:cNvSpPr>
            <a:spLocks noGrp="1"/>
          </p:cNvSpPr>
          <p:nvPr>
            <p:ph type="title"/>
          </p:nvPr>
        </p:nvSpPr>
        <p:spPr>
          <a:xfrm>
            <a:off x="569468" y="1320800"/>
            <a:ext cx="6421882" cy="716084"/>
          </a:xfrm>
        </p:spPr>
        <p:txBody>
          <a:bodyPr>
            <a:normAutofit/>
          </a:bodyPr>
          <a:lstStyle/>
          <a:p>
            <a:r>
              <a:rPr lang="en-US" sz="2700" dirty="0"/>
              <a:t>Comparison with other methods</a:t>
            </a:r>
          </a:p>
        </p:txBody>
      </p:sp>
      <p:pic>
        <p:nvPicPr>
          <p:cNvPr id="5" name="Picture Placeholder 23">
            <a:extLst>
              <a:ext uri="{FF2B5EF4-FFF2-40B4-BE49-F238E27FC236}">
                <a16:creationId xmlns="" xmlns:a16="http://schemas.microsoft.com/office/drawing/2014/main" id="{1F2FF21D-89D3-4C49-A6E9-1ED7EE635812}"/>
              </a:ext>
            </a:extLst>
          </p:cNvPr>
          <p:cNvPicPr>
            <a:picLocks noGrp="1" noChangeAspect="1"/>
          </p:cNvPicPr>
          <p:nvPr>
            <p:ph type="pic" idx="13"/>
          </p:nvPr>
        </p:nvPicPr>
        <p:blipFill>
          <a:blip r:embed="rId3"/>
          <a:srcRect t="4932" b="4932"/>
          <a:stretch>
            <a:fillRect/>
          </a:stretch>
        </p:blipFill>
        <p:spPr>
          <a:xfrm>
            <a:off x="6186152" y="1579687"/>
            <a:ext cx="5987845" cy="5257799"/>
          </a:xfrm>
        </p:spPr>
      </p:pic>
    </p:spTree>
    <p:extLst>
      <p:ext uri="{BB962C8B-B14F-4D97-AF65-F5344CB8AC3E}">
        <p14:creationId xmlns:p14="http://schemas.microsoft.com/office/powerpoint/2010/main" val="4334657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569468" y="2189263"/>
            <a:ext cx="8560464" cy="4394417"/>
          </a:xfrm>
        </p:spPr>
        <p:txBody>
          <a:bodyPr/>
          <a:lstStyle/>
          <a:p>
            <a:pPr marL="285750" indent="-285750">
              <a:buFont typeface="Arial" charset="0"/>
              <a:buChar char="•"/>
            </a:pPr>
            <a:r>
              <a:rPr lang="en-US" dirty="0"/>
              <a:t>Needs prior phenotypic information</a:t>
            </a:r>
          </a:p>
          <a:p>
            <a:pPr marL="285750" indent="-285750">
              <a:buFont typeface="Arial" charset="0"/>
              <a:buChar char="•"/>
            </a:pPr>
            <a:r>
              <a:rPr lang="en-US" dirty="0"/>
              <a:t>Fails to utilize other relevant data like differentially expressed genes</a:t>
            </a:r>
          </a:p>
          <a:p>
            <a:pPr marL="285750" indent="-285750">
              <a:buFont typeface="Arial" charset="0"/>
              <a:buChar char="•"/>
            </a:pPr>
            <a:r>
              <a:rPr lang="en-US" dirty="0"/>
              <a:t>Depends on accurate and comprehensive Protein-Protein Interaction data</a:t>
            </a:r>
          </a:p>
          <a:p>
            <a:pPr marL="285750" indent="-285750">
              <a:buFont typeface="Arial" charset="0"/>
              <a:buChar char="•"/>
            </a:pPr>
            <a:endParaRPr lang="en-US" dirty="0"/>
          </a:p>
        </p:txBody>
      </p:sp>
      <p:sp>
        <p:nvSpPr>
          <p:cNvPr id="3" name="Title 2"/>
          <p:cNvSpPr>
            <a:spLocks noGrp="1"/>
          </p:cNvSpPr>
          <p:nvPr>
            <p:ph type="title"/>
          </p:nvPr>
        </p:nvSpPr>
        <p:spPr>
          <a:xfrm>
            <a:off x="569468" y="1320800"/>
            <a:ext cx="6421882" cy="716084"/>
          </a:xfrm>
        </p:spPr>
        <p:txBody>
          <a:bodyPr>
            <a:normAutofit/>
          </a:bodyPr>
          <a:lstStyle/>
          <a:p>
            <a:r>
              <a:rPr lang="en-US" sz="2700" dirty="0"/>
              <a:t>Limitations</a:t>
            </a:r>
          </a:p>
        </p:txBody>
      </p:sp>
    </p:spTree>
    <p:extLst>
      <p:ext uri="{BB962C8B-B14F-4D97-AF65-F5344CB8AC3E}">
        <p14:creationId xmlns:p14="http://schemas.microsoft.com/office/powerpoint/2010/main" val="976852610"/>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567</TotalTime>
  <Words>1736</Words>
  <Application>Microsoft Macintosh PowerPoint</Application>
  <PresentationFormat>Widescreen</PresentationFormat>
  <Paragraphs>141</Paragraphs>
  <Slides>15</Slides>
  <Notes>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Georgia</vt:lpstr>
      <vt:lpstr>LucidaGrande</vt:lpstr>
      <vt:lpstr>Mangal</vt:lpstr>
      <vt:lpstr>Arial</vt:lpstr>
      <vt:lpstr>UB Powerpoint Template</vt:lpstr>
      <vt:lpstr>Associating genes and protein complexes with disease via network propagation</vt:lpstr>
      <vt:lpstr>contents</vt:lpstr>
      <vt:lpstr>Introduction</vt:lpstr>
      <vt:lpstr>Challenges</vt:lpstr>
      <vt:lpstr>Existing Solutions and their Shortcomings</vt:lpstr>
      <vt:lpstr>PRINCE to the rescue - (PRIoritizatioN and Complex Elucidation) </vt:lpstr>
      <vt:lpstr>PRINCE (PRIoritizatioN and Complex Elucidation) </vt:lpstr>
      <vt:lpstr>Comparison with other methods</vt:lpstr>
      <vt:lpstr>Limitations</vt:lpstr>
      <vt:lpstr>PowerPoint Presentation</vt:lpstr>
      <vt:lpstr>Results</vt:lpstr>
      <vt:lpstr>Parameter Tuning</vt:lpstr>
      <vt:lpstr>Prediction for Diseases with Unknown Causal Gene </vt:lpstr>
      <vt:lpstr>PRINCE’s Application</vt:lpstr>
      <vt:lpstr>Prediction</vt:lpstr>
    </vt:vector>
  </TitlesOfParts>
  <Manager/>
  <Company/>
  <LinksUpToDate>false</LinksUpToDate>
  <SharedDoc>false</SharedDoc>
  <HyperlinkBase/>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supershubham@gmail.com</cp:lastModifiedBy>
  <cp:revision>247</cp:revision>
  <cp:lastPrinted>2018-11-26T14:22:58Z</cp:lastPrinted>
  <dcterms:created xsi:type="dcterms:W3CDTF">2016-06-28T14:05:07Z</dcterms:created>
  <dcterms:modified xsi:type="dcterms:W3CDTF">2018-11-26T22:00:54Z</dcterms:modified>
  <cp:category/>
</cp:coreProperties>
</file>

<file path=docProps/thumbnail.jpeg>
</file>